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charts/chart25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style8.xml" ContentType="application/vnd.ms-office.chart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7.xml" ContentType="application/vnd.ms-office.chartstyl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2"/>
  </p:sldMasterIdLst>
  <p:notesMasterIdLst>
    <p:notesMasterId r:id="rId50"/>
  </p:notesMasterIdLst>
  <p:handoutMasterIdLst>
    <p:handoutMasterId r:id="rId51"/>
  </p:handoutMasterIdLst>
  <p:sldIdLst>
    <p:sldId id="257" r:id="rId3"/>
    <p:sldId id="265" r:id="rId4"/>
    <p:sldId id="260" r:id="rId5"/>
    <p:sldId id="267" r:id="rId6"/>
    <p:sldId id="262" r:id="rId7"/>
    <p:sldId id="266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313" r:id="rId17"/>
    <p:sldId id="314" r:id="rId18"/>
    <p:sldId id="315" r:id="rId19"/>
    <p:sldId id="277" r:id="rId20"/>
    <p:sldId id="278" r:id="rId21"/>
    <p:sldId id="316" r:id="rId22"/>
    <p:sldId id="317" r:id="rId23"/>
    <p:sldId id="308" r:id="rId24"/>
    <p:sldId id="329" r:id="rId25"/>
    <p:sldId id="288" r:id="rId26"/>
    <p:sldId id="321" r:id="rId27"/>
    <p:sldId id="309" r:id="rId28"/>
    <p:sldId id="322" r:id="rId29"/>
    <p:sldId id="291" r:id="rId30"/>
    <p:sldId id="292" r:id="rId31"/>
    <p:sldId id="293" r:id="rId32"/>
    <p:sldId id="323" r:id="rId33"/>
    <p:sldId id="294" r:id="rId34"/>
    <p:sldId id="326" r:id="rId35"/>
    <p:sldId id="324" r:id="rId36"/>
    <p:sldId id="295" r:id="rId37"/>
    <p:sldId id="296" r:id="rId38"/>
    <p:sldId id="325" r:id="rId39"/>
    <p:sldId id="297" r:id="rId40"/>
    <p:sldId id="298" r:id="rId41"/>
    <p:sldId id="299" r:id="rId42"/>
    <p:sldId id="327" r:id="rId43"/>
    <p:sldId id="318" r:id="rId44"/>
    <p:sldId id="330" r:id="rId45"/>
    <p:sldId id="319" r:id="rId46"/>
    <p:sldId id="302" r:id="rId47"/>
    <p:sldId id="328" r:id="rId48"/>
    <p:sldId id="311" r:id="rId49"/>
  </p:sldIdLst>
  <p:sldSz cx="12192000" cy="6858000"/>
  <p:notesSz cx="6858000" cy="9144000"/>
  <p:custShowLst>
    <p:custShow name="Произвольный показ 1" id="0">
      <p:sldLst>
        <p:sld r:id="rId3"/>
        <p:sld r:id="rId5"/>
        <p:sld r:id="rId7"/>
        <p:sld r:id="rId4"/>
        <p:sld r:id="rId8"/>
        <p:sld r:id="rId6"/>
        <p:sld r:id="rId9"/>
        <p:sld r:id="rId10"/>
        <p:sld r:id="rId11"/>
        <p:sld r:id="rId12"/>
        <p:sld r:id="rId13"/>
        <p:sld r:id="rId14"/>
        <p:sld r:id="rId15"/>
        <p:sld r:id="rId16"/>
        <p:sld r:id="rId2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9900"/>
    <a:srgbClr val="FF9933"/>
    <a:srgbClr val="FFCC99"/>
    <a:srgbClr val="CC6600"/>
    <a:srgbClr val="00D694"/>
    <a:srgbClr val="99FFCC"/>
    <a:srgbClr val="9966FF"/>
    <a:srgbClr val="FF66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7059" autoAdjust="0"/>
    <p:restoredTop sz="98224" autoAdjust="0"/>
  </p:normalViewPr>
  <p:slideViewPr>
    <p:cSldViewPr snapToGrid="0">
      <p:cViewPr varScale="1">
        <p:scale>
          <a:sx n="116" d="100"/>
          <a:sy n="116" d="100"/>
        </p:scale>
        <p:origin x="-105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09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2;&#1080;&#1085;&#1076;&#1086;&#1082;\&#1054;&#1041;&#1065;&#1040;&#1071;%20&#1055;&#1040;&#1055;&#1050;&#1040;!!!!!!!!!\&#1055;&#1088;&#1086;&#1077;&#1082;&#1090;%20&#1073;&#1102;&#1076;&#1078;&#1077;&#1090;&#1072;%202015%20&#1075;&#1086;&#1076;\&#1082;%20&#1087;&#1088;&#1077;&#1079;&#1080;&#1085;&#1090;&#1072;&#1094;&#1080;&#1080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6.7815916917518615E-3"/>
          <c:y val="1.6126908063562935E-2"/>
        </c:manualLayout>
      </c:layout>
      <c:txPr>
        <a:bodyPr/>
        <a:lstStyle/>
        <a:p>
          <a:pPr>
            <a:defRPr sz="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1893915614719064E-2"/>
          <c:w val="0.71430350697849165"/>
          <c:h val="0.95624649149574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dPt>
            <c:idx val="1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1089257005334657"/>
                  <c:y val="6.94683165412903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29229638599639E-2"/>
                  <c:y val="8.69982291239987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049026148383274E-2"/>
                  <c:y val="5.9967064100922311E-3"/>
                </c:manualLayout>
              </c:layout>
              <c:showVal val="1"/>
            </c:dLbl>
            <c:dLbl>
              <c:idx val="4"/>
              <c:layout>
                <c:manualLayout>
                  <c:x val="-8.6329234182422346E-2"/>
                  <c:y val="-0.2022747829216586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732772520862729"/>
                  <c:y val="-0.1839057085626447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0065514279620993E-2"/>
                  <c:y val="-0.1665499627575454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145082900134336E-2"/>
                  <c:y val="-9.52478047269074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374465177204415E-2"/>
                  <c:y val="-0.1465059756634254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548539726144109E-2"/>
                  <c:y val="-0.20999945907591258"/>
                </c:manualLayout>
              </c:layout>
              <c:showVal val="1"/>
            </c:dLbl>
            <c:dLbl>
              <c:idx val="10"/>
              <c:layout>
                <c:manualLayout>
                  <c:x val="-4.4770412528992394E-2"/>
                  <c:y val="-8.1268006717791441E-2"/>
                </c:manualLayout>
              </c:layout>
              <c:showVal val="1"/>
            </c:dLbl>
            <c:dLbl>
              <c:idx val="11"/>
              <c:layout>
                <c:manualLayout>
                  <c:x val="8.5626810150679439E-2"/>
                  <c:y val="-0.17046069261169924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лиц* 21900,0тыс. руб.</c:v>
                </c:pt>
                <c:pt idx="1">
                  <c:v>Акцизы по подакцизным товарам 8016,6 тыс. руб.</c:v>
                </c:pt>
                <c:pt idx="2">
                  <c:v>Единый сельскохозяйственный налог* 4200,0тыс. руб.</c:v>
                </c:pt>
                <c:pt idx="3">
                  <c:v>Налог на имущество физических лиц 4500,0 тыс. руб.</c:v>
                </c:pt>
                <c:pt idx="4">
                  <c:v>Земельный налог 16300,0 тыс. руб.</c:v>
                </c:pt>
                <c:pt idx="5">
                  <c:v>Доходы, получаемые в виде арендной платы за  земельные участки. 22,2 тыс. руб.</c:v>
                </c:pt>
                <c:pt idx="6">
                  <c:v>Доходы от сдачи в аренду имущества, составляющего казну поселений (за исключением земельных участков) 500,0 тыс. руб.</c:v>
                </c:pt>
                <c:pt idx="7">
                  <c:v>Возмещение расходов понесенных в связи с эксплуатацией имущества 150,0 тыс. руб.</c:v>
                </c:pt>
                <c:pt idx="8">
                  <c:v>Доходы от реализации инного имущества 1100,0 тыс. руб.</c:v>
                </c:pt>
                <c:pt idx="9">
                  <c:v>Денежные взыскания штрафы 35,0 тыс. руб.</c:v>
                </c:pt>
                <c:pt idx="10">
                  <c:v>Прочие доходы от компенсации затрат 4302,0 тыс. руб.</c:v>
                </c:pt>
                <c:pt idx="11">
                  <c:v>Безвозмездные поступления от других бюджетов бюджетной системы РФ 115459,2 тыс. руб.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21900</c:v>
                </c:pt>
                <c:pt idx="1">
                  <c:v>8016.6</c:v>
                </c:pt>
                <c:pt idx="2">
                  <c:v>4200</c:v>
                </c:pt>
                <c:pt idx="3">
                  <c:v>4500</c:v>
                </c:pt>
                <c:pt idx="4">
                  <c:v>16300</c:v>
                </c:pt>
                <c:pt idx="5">
                  <c:v>22.2</c:v>
                </c:pt>
                <c:pt idx="6">
                  <c:v>500</c:v>
                </c:pt>
                <c:pt idx="7">
                  <c:v>150</c:v>
                </c:pt>
                <c:pt idx="8">
                  <c:v>1100</c:v>
                </c:pt>
                <c:pt idx="9">
                  <c:v>35</c:v>
                </c:pt>
                <c:pt idx="10">
                  <c:v>4302</c:v>
                </c:pt>
                <c:pt idx="11">
                  <c:v>115459.2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07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220715635939514"/>
          <c:y val="0"/>
          <c:w val="0.27671413163683695"/>
          <c:h val="1"/>
        </c:manualLayout>
      </c:layout>
      <c:txPr>
        <a:bodyPr/>
        <a:lstStyle/>
        <a:p>
          <a:pPr>
            <a:defRPr sz="107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компенсации затрат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596.4</c:v>
                </c:pt>
                <c:pt idx="1">
                  <c:v>4302</c:v>
                </c:pt>
              </c:numCache>
            </c:numRef>
          </c:val>
        </c:ser>
        <c:dLbls>
          <c:showVal val="1"/>
        </c:dLbls>
        <c:gapWidth val="100"/>
        <c:overlap val="-24"/>
        <c:axId val="163121408"/>
        <c:axId val="163131392"/>
      </c:barChart>
      <c:catAx>
        <c:axId val="163121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131392"/>
        <c:crosses val="autoZero"/>
        <c:auto val="1"/>
        <c:lblAlgn val="ctr"/>
        <c:lblOffset val="100"/>
      </c:catAx>
      <c:valAx>
        <c:axId val="163131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12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Денежные взыскания штрафы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38.5</c:v>
                </c:pt>
                <c:pt idx="1">
                  <c:v>35</c:v>
                </c:pt>
              </c:numCache>
            </c:numRef>
          </c:val>
        </c:ser>
        <c:dLbls>
          <c:showVal val="1"/>
        </c:dLbls>
        <c:gapWidth val="100"/>
        <c:overlap val="-24"/>
        <c:axId val="163135872"/>
        <c:axId val="163137408"/>
      </c:barChart>
      <c:catAx>
        <c:axId val="163135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137408"/>
        <c:crosses val="autoZero"/>
        <c:auto val="1"/>
        <c:lblAlgn val="ctr"/>
        <c:lblOffset val="100"/>
      </c:catAx>
      <c:valAx>
        <c:axId val="163137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13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6763689367073423E-2"/>
          <c:y val="0.14583438711055044"/>
          <c:w val="0.90224394422071286"/>
          <c:h val="0.612751335331345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2085.6</c:v>
                </c:pt>
                <c:pt idx="1">
                  <c:v>1100</c:v>
                </c:pt>
              </c:numCache>
            </c:numRef>
          </c:val>
        </c:ser>
        <c:dLbls>
          <c:showVal val="1"/>
        </c:dLbls>
        <c:gapWidth val="100"/>
        <c:overlap val="-24"/>
        <c:axId val="163276288"/>
        <c:axId val="163277824"/>
      </c:barChart>
      <c:catAx>
        <c:axId val="163276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277824"/>
        <c:crosses val="autoZero"/>
        <c:auto val="1"/>
        <c:lblAlgn val="ctr"/>
        <c:lblOffset val="100"/>
      </c:catAx>
      <c:valAx>
        <c:axId val="163277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2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6763689367073423E-2"/>
          <c:y val="0.14583438711055044"/>
          <c:w val="0.90224394422071286"/>
          <c:h val="0.612751335331345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Возмещение расходов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</c:v>
                </c:pt>
                <c:pt idx="1">
                  <c:v>150</c:v>
                </c:pt>
              </c:numCache>
            </c:numRef>
          </c:val>
        </c:ser>
        <c:dLbls>
          <c:showVal val="1"/>
        </c:dLbls>
        <c:gapWidth val="100"/>
        <c:overlap val="-24"/>
        <c:axId val="178191360"/>
        <c:axId val="178201344"/>
      </c:barChart>
      <c:catAx>
        <c:axId val="178191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78201344"/>
        <c:crosses val="autoZero"/>
        <c:auto val="1"/>
        <c:lblAlgn val="ctr"/>
        <c:lblOffset val="100"/>
      </c:catAx>
      <c:valAx>
        <c:axId val="178201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7819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layout/>
      <c:txPr>
        <a:bodyPr rot="0" vert="horz"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бюджета в разрезе</c:v>
                </c:pt>
              </c:strCache>
            </c:strRef>
          </c:tx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92,4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0.0%" sourceLinked="0"/>
              <c:spPr/>
              <c:dLblPos val="ctr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7,6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ctr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направления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0.92400000000000004</c:v>
                </c:pt>
                <c:pt idx="1">
                  <c:v>7.5999999999999998E-2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  <c:txPr>
        <a:bodyPr rot="0" vert="horz"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56927079566667271"/>
          <c:y val="0"/>
        </c:manualLayout>
      </c:layout>
      <c:txPr>
        <a:bodyPr/>
        <a:lstStyle/>
        <a:p>
          <a:pPr>
            <a:defRPr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2186731237805839E-2"/>
          <c:w val="0.71430350697849165"/>
          <c:h val="0.95624649149574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explosion val="12"/>
          <c:dPt>
            <c:idx val="1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210551571375465"/>
                  <c:y val="-5.75338436402783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3166583697285733E-2"/>
                  <c:y val="-0.18226582214752396"/>
                </c:manualLayout>
              </c:layout>
              <c:showVal val="1"/>
            </c:dLbl>
            <c:dLbl>
              <c:idx val="2"/>
              <c:layout>
                <c:manualLayout>
                  <c:x val="5.7588070760508397E-2"/>
                  <c:y val="-0.1404682626000282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639356329499788E-3"/>
                  <c:y val="4.9138710476077184E-5"/>
                </c:manualLayout>
              </c:layout>
              <c:showVal val="1"/>
            </c:dLbl>
            <c:dLbl>
              <c:idx val="4"/>
              <c:layout>
                <c:manualLayout>
                  <c:x val="2.7897005820423079E-2"/>
                  <c:y val="1.91315103618885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16260072244266E-2"/>
                  <c:y val="8.02773078469520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288403405635994E-2"/>
                  <c:y val="-1.43367791351173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737886255513711E-2"/>
                  <c:y val="-5.96835329112118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453223362672113E-2"/>
                  <c:y val="-6.86995379926718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6489356698483239E-2"/>
                  <c:y val="-3.5557115733560012E-2"/>
                </c:manualLayout>
              </c:layout>
              <c:showVal val="1"/>
            </c:dLbl>
            <c:dLbl>
              <c:idx val="10"/>
              <c:layout>
                <c:manualLayout>
                  <c:x val="2.5639094662536312E-2"/>
                  <c:y val="-2.7117671521686292E-3"/>
                </c:manualLayout>
              </c:layout>
              <c:showVal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1.8581733049728929E-2"/>
                  <c:y val="7.173751721579041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Лист1!$A$2:$A$14</c:f>
              <c:strCache>
                <c:ptCount val="13"/>
                <c:pt idx="0">
                  <c:v>Развитие коммунальной инфраструктуры 92581,2</c:v>
                </c:pt>
                <c:pt idx="1">
                  <c:v>Развитие дорожного хозяйства 8016,6</c:v>
                </c:pt>
                <c:pt idx="2">
                  <c:v>Развитие культуры 20105,5</c:v>
                </c:pt>
                <c:pt idx="3">
                  <c:v>Обеспечение деятельности органов местного самоуправления4515,9</c:v>
                </c:pt>
                <c:pt idx="4">
                  <c:v>Социально-экономическое и территориальное развитие 4882,3</c:v>
                </c:pt>
                <c:pt idx="5">
                  <c:v>Формирование современной городской среды 28284,1</c:v>
                </c:pt>
                <c:pt idx="6">
                  <c:v>Обеспечение безопасности населения 682,3</c:v>
                </c:pt>
                <c:pt idx="7">
                  <c:v>Управление муниципальным имуществом 1120,9</c:v>
                </c:pt>
                <c:pt idx="8">
                  <c:v>Информационное обеспечение населения 200,0</c:v>
                </c:pt>
                <c:pt idx="9">
                  <c:v>Развитие физической культуры и спорта 151,7</c:v>
                </c:pt>
                <c:pt idx="10">
                  <c:v>Молодежь Медведовского сельского поселения 99,1</c:v>
                </c:pt>
                <c:pt idx="11">
                  <c:v>Развитие архивного дела 7,5</c:v>
                </c:pt>
                <c:pt idx="12">
                  <c:v>Поддержка малого и среднего предпринимательства 10,0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92581.2</c:v>
                </c:pt>
                <c:pt idx="1">
                  <c:v>8016.6</c:v>
                </c:pt>
                <c:pt idx="2">
                  <c:v>20105.5</c:v>
                </c:pt>
                <c:pt idx="3">
                  <c:v>4515.9000000000005</c:v>
                </c:pt>
                <c:pt idx="4">
                  <c:v>4882.3</c:v>
                </c:pt>
                <c:pt idx="5">
                  <c:v>28284.1</c:v>
                </c:pt>
                <c:pt idx="6">
                  <c:v>682.3</c:v>
                </c:pt>
                <c:pt idx="7">
                  <c:v>1120.9000000000001</c:v>
                </c:pt>
                <c:pt idx="8">
                  <c:v>200</c:v>
                </c:pt>
                <c:pt idx="9">
                  <c:v>151.69999999999999</c:v>
                </c:pt>
                <c:pt idx="10">
                  <c:v>99.1</c:v>
                </c:pt>
                <c:pt idx="11">
                  <c:v>7.5</c:v>
                </c:pt>
                <c:pt idx="12">
                  <c:v>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817170746591763"/>
          <c:y val="0"/>
          <c:w val="0.28182829253408542"/>
          <c:h val="1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2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50"/>
          </c:dPt>
          <c:dPt>
            <c:idx val="1"/>
            <c:explosion val="28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840" baseline="0">
                        <a:solidFill>
                          <a:schemeClr val="tx1"/>
                        </a:solidFill>
                      </a:defRPr>
                    </a:pPr>
                    <a:r>
                      <a:rPr lang="en-US" sz="840" baseline="0" smtClean="0"/>
                      <a:t>88,6</a:t>
                    </a:r>
                    <a:r>
                      <a:rPr lang="ru-RU" sz="840" baseline="0" smtClean="0"/>
                      <a:t> Общие расходы </a:t>
                    </a:r>
                    <a:endParaRPr lang="en-US" sz="840" baseline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11,4</a:t>
                    </a:r>
                    <a:r>
                      <a:rPr lang="ru-RU" dirty="0" smtClean="0"/>
                      <a:t> Культура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4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Общие расходы 88,6%</c:v>
                </c:pt>
                <c:pt idx="1">
                  <c:v>Культура 11,4%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88.6</c:v>
                </c:pt>
                <c:pt idx="1">
                  <c:v>11.4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1"/>
          <c:order val="1"/>
          <c:explosion val="25"/>
          <c:dPt>
            <c:idx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Спорт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общие расходы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99,9%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Лист3!$I$2:$J$2</c:f>
              <c:strCache>
                <c:ptCount val="2"/>
                <c:pt idx="0">
                  <c:v>культура</c:v>
                </c:pt>
                <c:pt idx="1">
                  <c:v>общие расходы</c:v>
                </c:pt>
              </c:strCache>
            </c:strRef>
          </c:cat>
          <c:val>
            <c:numRef>
              <c:f>Лист3!$I$4:$J$4</c:f>
              <c:numCache>
                <c:formatCode>0.00</c:formatCode>
                <c:ptCount val="2"/>
                <c:pt idx="0">
                  <c:v>0.31366062626227303</c:v>
                </c:pt>
                <c:pt idx="1">
                  <c:v>99.686339373736971</c:v>
                </c:pt>
              </c:numCache>
            </c:numRef>
          </c:val>
        </c:ser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Лист3!$I$2:$J$2</c:f>
              <c:strCache>
                <c:ptCount val="2"/>
                <c:pt idx="0">
                  <c:v>культура</c:v>
                </c:pt>
                <c:pt idx="1">
                  <c:v>общие расходы</c:v>
                </c:pt>
              </c:strCache>
            </c:strRef>
          </c:cat>
          <c:val>
            <c:numRef>
              <c:f>Лист3!$I$3:$J$3</c:f>
              <c:numCache>
                <c:formatCode>0.00</c:formatCode>
                <c:ptCount val="2"/>
                <c:pt idx="0">
                  <c:v>24.956695166751974</c:v>
                </c:pt>
                <c:pt idx="1">
                  <c:v>75.04330483324803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21717885264341957"/>
                  <c:y val="3.48360655737708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Молодежь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0,06%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422134993231114"/>
                  <c:y val="-3.2274269153833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</a:t>
                    </a:r>
                    <a:r>
                      <a:rPr lang="ru-RU" baseline="0" dirty="0" smtClean="0">
                        <a:latin typeface="Times New Roman" pitchFamily="18" charset="0"/>
                        <a:cs typeface="Times New Roman" pitchFamily="18" charset="0"/>
                      </a:rPr>
                      <a:t> расходы 99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,94%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Лист3!$I$5:$J$5</c:f>
              <c:numCache>
                <c:formatCode>0.00</c:formatCode>
                <c:ptCount val="2"/>
                <c:pt idx="0">
                  <c:v>0.28819461078599218</c:v>
                </c:pt>
                <c:pt idx="1">
                  <c:v>99.711805389214675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</c:spPr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Обеспечение безопасности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0,39%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99,61%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Лист3!$I$6:$J$6</c:f>
              <c:numCache>
                <c:formatCode>0.00</c:formatCode>
                <c:ptCount val="2"/>
                <c:pt idx="0">
                  <c:v>1.3227199721638803</c:v>
                </c:pt>
                <c:pt idx="1">
                  <c:v>98.677280027836119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962730358724402E-2"/>
          <c:y val="0.34978626600628032"/>
          <c:w val="0.63322396271528769"/>
          <c:h val="0.452731320143348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поступления в процентах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физ. лиц - 35,8%</c:v>
                </c:pt>
                <c:pt idx="1">
                  <c:v>земельный налог - 26,7%</c:v>
                </c:pt>
                <c:pt idx="2">
                  <c:v>акцизы на нефтепродукты - 13,1%</c:v>
                </c:pt>
                <c:pt idx="3">
                  <c:v>налог на имущество физ.лиц -7,4%</c:v>
                </c:pt>
                <c:pt idx="4">
                  <c:v>единый сельскохозяйственный налог - 6,8%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35.800000000000004</c:v>
                </c:pt>
                <c:pt idx="1">
                  <c:v>26.7</c:v>
                </c:pt>
                <c:pt idx="2">
                  <c:v>13.1</c:v>
                </c:pt>
                <c:pt idx="3">
                  <c:v>7.4</c:v>
                </c:pt>
                <c:pt idx="4">
                  <c:v>6.8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723376263000556"/>
          <c:y val="0.12166832946473972"/>
          <c:w val="0.29055541420021297"/>
          <c:h val="0.8783316705352606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Поддержка малого и среднего предпринимательства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,01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99,99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Лист3!$I$7:$J$7</c:f>
              <c:numCache>
                <c:formatCode>0.00</c:formatCode>
                <c:ptCount val="2"/>
                <c:pt idx="0">
                  <c:v>0.30256652051022831</c:v>
                </c:pt>
                <c:pt idx="1">
                  <c:v>99.697433479489689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b="0" i="0" u="none" strike="noStrike" baseline="0" dirty="0" smtClean="0">
                        <a:latin typeface="Times New Roman" pitchFamily="18" charset="0"/>
                        <a:cs typeface="Times New Roman" pitchFamily="18" charset="0"/>
                      </a:rPr>
                      <a:t>Управление муниципальным имуществом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047567411832691"/>
                  <c:y val="-7.58262513823440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98,4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Лист3!$I$8:$J$8</c:f>
              <c:numCache>
                <c:formatCode>0.00</c:formatCode>
                <c:ptCount val="2"/>
                <c:pt idx="0">
                  <c:v>1.179757291222798</c:v>
                </c:pt>
                <c:pt idx="1">
                  <c:v>98.820242708777201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20"/>
    </c:view3D>
    <c:plotArea>
      <c:layout>
        <c:manualLayout>
          <c:layoutTarget val="inner"/>
          <c:xMode val="edge"/>
          <c:yMode val="edge"/>
          <c:x val="7.1304791541943857E-2"/>
          <c:y val="0.14729164441164191"/>
          <c:w val="0.77814553810773945"/>
          <c:h val="0.705416711176715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50"/>
          </c:dPt>
          <c:dPt>
            <c:idx val="1"/>
            <c:explosion val="28"/>
          </c:dPt>
          <c:dLbls>
            <c:dLbl>
              <c:idx val="0"/>
              <c:layout>
                <c:manualLayout>
                  <c:x val="0.19875437172781221"/>
                  <c:y val="-3.0561409301467377E-2"/>
                </c:manualLayout>
              </c:layout>
              <c:tx>
                <c:rich>
                  <a:bodyPr/>
                  <a:lstStyle/>
                  <a:p>
                    <a:r>
                      <a:rPr lang="ru-RU" sz="840" baseline="0" dirty="0" smtClean="0">
                        <a:solidFill>
                          <a:schemeClr val="bg1"/>
                        </a:solidFill>
                      </a:rPr>
                      <a:t>95,5% Общие расходы </a:t>
                    </a:r>
                    <a:endParaRPr lang="en-US" sz="840" baseline="0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0.20148721075705911"/>
                  <c:y val="0.111770803997164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4,5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% Развитие дорожного хозяйства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4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Общие расходы 95,5%</c:v>
                </c:pt>
                <c:pt idx="1">
                  <c:v>Развитие дорожного хозяйства 4,5%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95.5</c:v>
                </c:pt>
                <c:pt idx="1">
                  <c:v>4.5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71274915614647"/>
                  <c:y val="4.7787714239714341E-2"/>
                </c:manualLayout>
              </c:layout>
              <c:tx>
                <c:rich>
                  <a:bodyPr/>
                  <a:lstStyle/>
                  <a:p>
                    <a:r>
                      <a:rPr lang="en-US" sz="800" baseline="0" dirty="0" smtClean="0"/>
                      <a:t>53,9</a:t>
                    </a:r>
                    <a:r>
                      <a:rPr lang="ru-RU" sz="800" baseline="0" dirty="0" smtClean="0"/>
                      <a:t> % </a:t>
                    </a:r>
                    <a:r>
                      <a:rPr lang="ru-RU" sz="800" baseline="0" dirty="0" err="1" smtClean="0"/>
                      <a:t>разв</a:t>
                    </a:r>
                    <a:r>
                      <a:rPr lang="ru-RU" sz="800" baseline="0" dirty="0" smtClean="0"/>
                      <a:t> ком </a:t>
                    </a:r>
                    <a:r>
                      <a:rPr lang="ru-RU" sz="800" baseline="0" dirty="0" err="1" smtClean="0"/>
                      <a:t>инфраст</a:t>
                    </a:r>
                    <a:endParaRPr lang="en-US" sz="800" baseline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8271540200460393"/>
                  <c:y val="-1.5280922405902281E-2"/>
                </c:manualLayout>
              </c:layout>
              <c:tx>
                <c:rich>
                  <a:bodyPr/>
                  <a:lstStyle/>
                  <a:p>
                    <a:r>
                      <a:rPr lang="en-US" sz="800" baseline="0" dirty="0" smtClean="0"/>
                      <a:t>46,1</a:t>
                    </a:r>
                    <a:r>
                      <a:rPr lang="ru-RU" sz="800" baseline="0" dirty="0" smtClean="0"/>
                      <a:t> % общ </a:t>
                    </a:r>
                    <a:r>
                      <a:rPr lang="ru-RU" sz="800" baseline="0" dirty="0" err="1" smtClean="0"/>
                      <a:t>расх</a:t>
                    </a:r>
                    <a:endParaRPr lang="en-US" sz="800" baseline="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Развитие коммунальной инфраструктуры 53,9%</c:v>
                </c:pt>
                <c:pt idx="1">
                  <c:v>Общие расходы 46,1%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53.9</c:v>
                </c:pt>
                <c:pt idx="1">
                  <c:v>46.1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</c:spPr>
          <c:explosion val="25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Социально-экономическое и территориальное развитие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2,8%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010661824349358"/>
                  <c:y val="-0.179012245918665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97,2%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Лист3!$I$6:$J$6</c:f>
              <c:numCache>
                <c:formatCode>0.00</c:formatCode>
                <c:ptCount val="2"/>
                <c:pt idx="0">
                  <c:v>1.3227199721638803</c:v>
                </c:pt>
                <c:pt idx="1">
                  <c:v>98.677280027836119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explosion val="34"/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b="0" i="0" u="none" strike="noStrike" baseline="0" dirty="0" smtClean="0">
                        <a:latin typeface="Times New Roman" pitchFamily="18" charset="0"/>
                        <a:cs typeface="Times New Roman" pitchFamily="18" charset="0"/>
                      </a:rPr>
                      <a:t>Развитие архивного дела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0,005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132578304350174"/>
                  <c:y val="-7.94391852225539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99,995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Лист3!$I$12:$J$12</c:f>
              <c:numCache>
                <c:formatCode>0.00</c:formatCode>
                <c:ptCount val="2"/>
                <c:pt idx="0">
                  <c:v>0.27558767243139926</c:v>
                </c:pt>
                <c:pt idx="1">
                  <c:v>99.724412327568558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/>
            </a:solidFill>
          </c:spPr>
          <c:explosion val="24"/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b="0" i="0" u="none" strike="noStrike" baseline="0" dirty="0" smtClean="0">
                        <a:latin typeface="Times New Roman" pitchFamily="18" charset="0"/>
                        <a:cs typeface="Times New Roman" pitchFamily="18" charset="0"/>
                      </a:rPr>
                      <a:t>Информационное обеспечение населения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0,11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99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,89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Лист3!$I$13:$J$13</c:f>
              <c:numCache>
                <c:formatCode>0.00</c:formatCode>
                <c:ptCount val="2"/>
                <c:pt idx="0">
                  <c:v>0.94526823782737068</c:v>
                </c:pt>
                <c:pt idx="1">
                  <c:v>99.054731762172608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/>
            </a:solidFill>
          </c:spPr>
          <c:explosion val="25"/>
          <c:dPt>
            <c:idx val="1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b="0" i="0" u="none" strike="noStrike" baseline="0" dirty="0" smtClean="0">
                        <a:latin typeface="Times New Roman" pitchFamily="18" charset="0"/>
                        <a:cs typeface="Times New Roman" pitchFamily="18" charset="0"/>
                      </a:rPr>
                      <a:t>Обеспечение деятельности органов местного самоуправления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2,6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398916496097648E-2"/>
                  <c:y val="-2.84722222222222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97,4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Лист3!$I$14:$J$14</c:f>
              <c:numCache>
                <c:formatCode>0.00</c:formatCode>
                <c:ptCount val="2"/>
                <c:pt idx="0">
                  <c:v>9.6417864535925979</c:v>
                </c:pt>
                <c:pt idx="1">
                  <c:v>90.358213546407399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024189582615019"/>
          <c:y val="0.10321071107388803"/>
          <c:w val="0.55867228817831061"/>
          <c:h val="0.79357857785222086"/>
        </c:manualLayout>
      </c:layout>
      <c:pieChart>
        <c:varyColors val="1"/>
        <c:ser>
          <c:idx val="0"/>
          <c:order val="0"/>
          <c:spPr>
            <a:solidFill>
              <a:schemeClr val="accent6"/>
            </a:solidFill>
          </c:spPr>
          <c:explosion val="78"/>
          <c:dPt>
            <c:idx val="0"/>
            <c:explosion val="0"/>
          </c:dPt>
          <c:dPt>
            <c:idx val="1"/>
            <c:explosion val="49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7.0469400051822284E-2"/>
                  <c:y val="0.19985347575443391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 dirty="0" smtClean="0">
                        <a:latin typeface="Times New Roman" pitchFamily="18" charset="0"/>
                        <a:cs typeface="Times New Roman" pitchFamily="18" charset="0"/>
                      </a:rPr>
                      <a:t>Обеспечение деятельности органов местного самоуправления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16,0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398916496097648E-2"/>
                  <c:y val="-2.84722222222222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Общие расходы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84,0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Лист3!$I$14:$J$14</c:f>
              <c:numCache>
                <c:formatCode>0.00</c:formatCode>
                <c:ptCount val="2"/>
                <c:pt idx="0">
                  <c:v>9.6417864535925979</c:v>
                </c:pt>
                <c:pt idx="1">
                  <c:v>90.358213546407399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диаграмма</a:t>
            </a:r>
          </a:p>
        </c:rich>
      </c:tx>
      <c:layout>
        <c:manualLayout>
          <c:xMode val="edge"/>
          <c:yMode val="edge"/>
          <c:x val="4.6469292236191824E-3"/>
          <c:y val="9.795690436128084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1893915614719064E-2"/>
          <c:w val="0.71430350697849165"/>
          <c:h val="0.95624649149574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explosion val="4"/>
          <c:dPt>
            <c:idx val="1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chemeClr val="accent5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3.0291998313124634E-2"/>
                  <c:y val="-2.446624209993188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03471579887755E-2"/>
                  <c:y val="5.9139541381388362E-2"/>
                </c:manualLayout>
              </c:layout>
              <c:showVal val="1"/>
            </c:dLbl>
            <c:dLbl>
              <c:idx val="2"/>
              <c:layout>
                <c:manualLayout>
                  <c:x val="-1.6509671426203441E-2"/>
                  <c:y val="-2.67177118144652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64356979899767E-3"/>
                  <c:y val="-3.86989848231045E-2"/>
                </c:manualLayout>
              </c:layout>
              <c:showVal val="1"/>
            </c:dLbl>
            <c:dLbl>
              <c:idx val="4"/>
              <c:layout>
                <c:manualLayout>
                  <c:x val="-3.971894324075703E-3"/>
                  <c:y val="1.18584924657310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257284038917733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1482529033620637E-2"/>
                  <c:y val="0.1397982220120007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636154377349761E-2"/>
                  <c:y val="-1.27218637110934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6353174487687504E-3"/>
                  <c:y val="-4.52792083169764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548539726144109E-2"/>
                  <c:y val="-0.20999945907591269"/>
                </c:manualLayout>
              </c:layout>
              <c:showVal val="1"/>
            </c:dLbl>
            <c:dLbl>
              <c:idx val="11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Образование и организация деятельности административных комиссий ; 7,6 тыс. руб.</c:v>
                </c:pt>
                <c:pt idx="1">
                  <c:v>Субвенции по ведению первичного воинского учета на терриориях где отсутствуют военные коссариаты; 989,2 тыс. руб.</c:v>
                </c:pt>
                <c:pt idx="2">
                  <c:v>Дополнительное обеспечение к пенсии;419,7 тыс. руб.</c:v>
                </c:pt>
                <c:pt idx="3">
                  <c:v>Резервные фонды; 25,0 тыс. руб.</c:v>
                </c:pt>
                <c:pt idx="4">
                  <c:v>Обеспечение деятельности финансово-бюджетного надзора; 141,3 тыс. руб.</c:v>
                </c:pt>
                <c:pt idx="5">
                  <c:v>Функционирование местных администраций; 10038,7 тыс. руб.</c:v>
                </c:pt>
                <c:pt idx="6">
                  <c:v>Функционирование высшего должностного лица МО; 1286,3 тыс. руб.</c:v>
                </c:pt>
                <c:pt idx="7">
                  <c:v>Функционирование представительных органов МО; 3,0 тыс. руб.</c:v>
                </c:pt>
                <c:pt idx="8">
                  <c:v>Обслуживание государственного и муниципального долга; 60,0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7.6</c:v>
                </c:pt>
                <c:pt idx="1">
                  <c:v>989.2</c:v>
                </c:pt>
                <c:pt idx="2">
                  <c:v>419.7</c:v>
                </c:pt>
                <c:pt idx="3">
                  <c:v>25</c:v>
                </c:pt>
                <c:pt idx="4">
                  <c:v>141.30000000000001</c:v>
                </c:pt>
                <c:pt idx="5">
                  <c:v>10038.700000000003</c:v>
                </c:pt>
                <c:pt idx="6">
                  <c:v>1286.3</c:v>
                </c:pt>
                <c:pt idx="7">
                  <c:v>3</c:v>
                </c:pt>
                <c:pt idx="8">
                  <c:v>60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1371704793326829"/>
          <c:y val="0"/>
          <c:w val="0.28182829253408548"/>
          <c:h val="1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20900</c:v>
                </c:pt>
                <c:pt idx="1">
                  <c:v>21900</c:v>
                </c:pt>
              </c:numCache>
            </c:numRef>
          </c:val>
        </c:ser>
        <c:dLbls>
          <c:showVal val="1"/>
        </c:dLbls>
        <c:gapWidth val="100"/>
        <c:overlap val="-24"/>
        <c:axId val="162180096"/>
        <c:axId val="162181888"/>
      </c:barChart>
      <c:catAx>
        <c:axId val="16218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181888"/>
        <c:crosses val="autoZero"/>
        <c:auto val="1"/>
        <c:lblAlgn val="ctr"/>
        <c:lblOffset val="100"/>
      </c:catAx>
      <c:valAx>
        <c:axId val="1621818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18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9.0587714310528589E-2"/>
          <c:y val="0.23016018869616367"/>
          <c:w val="0.89250077196695021"/>
          <c:h val="0.488634435271302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7328.7</c:v>
                </c:pt>
                <c:pt idx="1">
                  <c:v>8016.6</c:v>
                </c:pt>
              </c:numCache>
            </c:numRef>
          </c:val>
        </c:ser>
        <c:dLbls>
          <c:showVal val="1"/>
        </c:dLbls>
        <c:gapWidth val="100"/>
        <c:overlap val="-24"/>
        <c:axId val="162215040"/>
        <c:axId val="162216576"/>
      </c:barChart>
      <c:catAx>
        <c:axId val="162215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216576"/>
        <c:crosses val="autoZero"/>
        <c:auto val="1"/>
        <c:lblAlgn val="ctr"/>
        <c:lblOffset val="100"/>
      </c:catAx>
      <c:valAx>
        <c:axId val="162216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2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8.1029527976422766E-2"/>
          <c:y val="0.13394387668350852"/>
          <c:w val="0.894542729979938"/>
          <c:h val="0.699860592953074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4173.6000000000004</c:v>
                </c:pt>
                <c:pt idx="1">
                  <c:v>4200</c:v>
                </c:pt>
              </c:numCache>
            </c:numRef>
          </c:val>
        </c:ser>
        <c:dLbls>
          <c:showVal val="1"/>
        </c:dLbls>
        <c:gapWidth val="100"/>
        <c:overlap val="-24"/>
        <c:axId val="162449664"/>
        <c:axId val="162451456"/>
      </c:barChart>
      <c:catAx>
        <c:axId val="162449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451456"/>
        <c:crosses val="autoZero"/>
        <c:auto val="1"/>
        <c:lblAlgn val="ctr"/>
        <c:lblOffset val="100"/>
      </c:catAx>
      <c:valAx>
        <c:axId val="162451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4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492598660483829"/>
          <c:y val="1.995755170184486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4450</c:v>
                </c:pt>
                <c:pt idx="1">
                  <c:v>4500</c:v>
                </c:pt>
              </c:numCache>
            </c:numRef>
          </c:val>
        </c:ser>
        <c:dLbls>
          <c:showVal val="1"/>
        </c:dLbls>
        <c:gapWidth val="100"/>
        <c:overlap val="-24"/>
        <c:axId val="162588928"/>
        <c:axId val="162598912"/>
      </c:barChart>
      <c:catAx>
        <c:axId val="162588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598912"/>
        <c:crosses val="autoZero"/>
        <c:auto val="1"/>
        <c:lblAlgn val="ctr"/>
        <c:lblOffset val="100"/>
      </c:catAx>
      <c:valAx>
        <c:axId val="1625989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5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15655.6</c:v>
                </c:pt>
                <c:pt idx="1">
                  <c:v>16300</c:v>
                </c:pt>
              </c:numCache>
            </c:numRef>
          </c:val>
        </c:ser>
        <c:dLbls>
          <c:showVal val="1"/>
        </c:dLbls>
        <c:gapWidth val="100"/>
        <c:overlap val="-24"/>
        <c:axId val="162813440"/>
        <c:axId val="162814976"/>
      </c:barChart>
      <c:catAx>
        <c:axId val="162813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814976"/>
        <c:crosses val="autoZero"/>
        <c:auto val="1"/>
        <c:lblAlgn val="ctr"/>
        <c:lblOffset val="100"/>
      </c:catAx>
      <c:valAx>
        <c:axId val="162814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8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аренды муниципального имущества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1387.1</c:v>
                </c:pt>
                <c:pt idx="1">
                  <c:v>500</c:v>
                </c:pt>
              </c:numCache>
            </c:numRef>
          </c:val>
        </c:ser>
        <c:dLbls>
          <c:showVal val="1"/>
        </c:dLbls>
        <c:gapWidth val="100"/>
        <c:overlap val="-24"/>
        <c:axId val="162913664"/>
        <c:axId val="163505280"/>
      </c:barChart>
      <c:catAx>
        <c:axId val="162913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3505280"/>
        <c:crosses val="autoZero"/>
        <c:auto val="1"/>
        <c:lblAlgn val="ctr"/>
        <c:lblOffset val="100"/>
      </c:catAx>
      <c:valAx>
        <c:axId val="163505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91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аренды земельных участков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22.2</c:v>
                </c:pt>
                <c:pt idx="1">
                  <c:v>22.2</c:v>
                </c:pt>
              </c:numCache>
            </c:numRef>
          </c:val>
        </c:ser>
        <c:dLbls>
          <c:showVal val="1"/>
        </c:dLbls>
        <c:gapWidth val="100"/>
        <c:overlap val="-24"/>
        <c:axId val="162985088"/>
        <c:axId val="162986624"/>
      </c:barChart>
      <c:catAx>
        <c:axId val="162985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986624"/>
        <c:crosses val="autoZero"/>
        <c:auto val="1"/>
        <c:lblAlgn val="ctr"/>
        <c:lblOffset val="100"/>
      </c:catAx>
      <c:valAx>
        <c:axId val="162986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629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E5BDF-0F5F-48BA-90F8-CA341855E2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C90A01-A816-4BDD-9B86-AD863D35E63A}">
      <dgm:prSet phldrT="[Текст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межевых работ в отношении земельных участков на постановкой на кадастровый учет – 420,0 тыс. рублей,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2D1937-2C5B-4909-80BB-FF34773C5ADD}" type="parTrans" cxnId="{F33568EE-0099-4123-A099-1886EFA56A5D}">
      <dgm:prSet/>
      <dgm:spPr/>
      <dgm:t>
        <a:bodyPr/>
        <a:lstStyle/>
        <a:p>
          <a:endParaRPr lang="ru-RU"/>
        </a:p>
      </dgm:t>
    </dgm:pt>
    <dgm:pt modelId="{EDA942A9-546F-4C9F-8536-9C7395098CE9}" type="sibTrans" cxnId="{F33568EE-0099-4123-A099-1886EFA56A5D}">
      <dgm:prSet/>
      <dgm:spPr/>
      <dgm:t>
        <a:bodyPr/>
        <a:lstStyle/>
        <a:p>
          <a:endParaRPr lang="ru-RU"/>
        </a:p>
      </dgm:t>
    </dgm:pt>
    <dgm:pt modelId="{DB6E03EE-A878-46EF-82E8-2AB0DFA20827}">
      <dgm:prSet phldrT="[Текст]"/>
      <dgm:spPr>
        <a:gradFill flip="none" rotWithShape="0">
          <a:gsLst>
            <a:gs pos="0">
              <a:srgbClr val="CC6600">
                <a:tint val="66000"/>
                <a:satMod val="160000"/>
              </a:srgbClr>
            </a:gs>
            <a:gs pos="50000">
              <a:srgbClr val="CC6600">
                <a:tint val="44500"/>
                <a:satMod val="160000"/>
              </a:srgbClr>
            </a:gs>
            <a:gs pos="100000">
              <a:srgbClr val="CC6600">
                <a:tint val="23500"/>
                <a:satMod val="160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изготовление технических планов, кадастровых паспортов на объекты недвижимости – 350,0 тыс. рублей,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90F20F-818F-464B-8421-3499B4B240F0}" type="parTrans" cxnId="{56CD1BB1-8AD3-4D0D-B8C9-3308765E7D1B}">
      <dgm:prSet/>
      <dgm:spPr/>
      <dgm:t>
        <a:bodyPr/>
        <a:lstStyle/>
        <a:p>
          <a:endParaRPr lang="ru-RU"/>
        </a:p>
      </dgm:t>
    </dgm:pt>
    <dgm:pt modelId="{BC7E4FD3-CE5A-4773-8A0D-27797E4C1017}" type="sibTrans" cxnId="{56CD1BB1-8AD3-4D0D-B8C9-3308765E7D1B}">
      <dgm:prSet/>
      <dgm:spPr/>
      <dgm:t>
        <a:bodyPr/>
        <a:lstStyle/>
        <a:p>
          <a:endParaRPr lang="ru-RU"/>
        </a:p>
      </dgm:t>
    </dgm:pt>
    <dgm:pt modelId="{EDAFDAA6-AFA8-4795-918F-F0D258D37F81}">
      <dgm:prSet phldrT="[Текст]"/>
      <dgm:spPr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проведение рыночной оценки объектов недвижимости – 40,0 тыс. рублей,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FC171B-A371-4878-9305-A68DADF83E49}" type="parTrans" cxnId="{D7ABCF11-E787-4DD6-9894-F5CC953A9338}">
      <dgm:prSet/>
      <dgm:spPr/>
      <dgm:t>
        <a:bodyPr/>
        <a:lstStyle/>
        <a:p>
          <a:endParaRPr lang="ru-RU"/>
        </a:p>
      </dgm:t>
    </dgm:pt>
    <dgm:pt modelId="{25D9AA46-2117-4755-A829-4B0E14F4FE64}" type="sibTrans" cxnId="{D7ABCF11-E787-4DD6-9894-F5CC953A9338}">
      <dgm:prSet/>
      <dgm:spPr/>
      <dgm:t>
        <a:bodyPr/>
        <a:lstStyle/>
        <a:p>
          <a:endParaRPr lang="ru-RU"/>
        </a:p>
      </dgm:t>
    </dgm:pt>
    <dgm:pt modelId="{F9185F7D-CFAA-497A-80EB-36101A87F807}">
      <dgm:prSet phldrT="[Текст]"/>
      <dgm:spPr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содержание имущества находящегося в казне Медведовского сельского поселения Тимашевского района – 310,9 тыс.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59B14-AA67-45BD-B30F-0C989A38785E}" type="parTrans" cxnId="{811BD51F-B9B3-4165-B27C-7A7F16DF2A0B}">
      <dgm:prSet/>
      <dgm:spPr/>
      <dgm:t>
        <a:bodyPr/>
        <a:lstStyle/>
        <a:p>
          <a:endParaRPr lang="ru-RU"/>
        </a:p>
      </dgm:t>
    </dgm:pt>
    <dgm:pt modelId="{876CBBEB-9EE6-42D2-9DBF-6635B936E0B1}" type="sibTrans" cxnId="{811BD51F-B9B3-4165-B27C-7A7F16DF2A0B}">
      <dgm:prSet/>
      <dgm:spPr/>
      <dgm:t>
        <a:bodyPr/>
        <a:lstStyle/>
        <a:p>
          <a:endParaRPr lang="ru-RU"/>
        </a:p>
      </dgm:t>
    </dgm:pt>
    <dgm:pt modelId="{8D159479-1B9C-43B4-8932-F4BC41D4C8F7}" type="pres">
      <dgm:prSet presAssocID="{8D0E5BDF-0F5F-48BA-90F8-CA341855E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52E9C-4738-4644-AE8B-58E1659FD895}" type="pres">
      <dgm:prSet presAssocID="{41C90A01-A816-4BDD-9B86-AD863D35E63A}" presName="parentText" presStyleLbl="node1" presStyleIdx="0" presStyleCnt="4" custLinFactNeighborX="-688" custLinFactNeighborY="-21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E0F8F-BC3B-4CD5-B114-1DFF17FD0823}" type="pres">
      <dgm:prSet presAssocID="{EDA942A9-546F-4C9F-8536-9C7395098CE9}" presName="spacer" presStyleCnt="0"/>
      <dgm:spPr/>
    </dgm:pt>
    <dgm:pt modelId="{BCD09630-317F-48C9-8D7F-2068B2679EE1}" type="pres">
      <dgm:prSet presAssocID="{DB6E03EE-A878-46EF-82E8-2AB0DFA208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0F210-32A5-4094-9723-7A7572325440}" type="pres">
      <dgm:prSet presAssocID="{BC7E4FD3-CE5A-4773-8A0D-27797E4C1017}" presName="spacer" presStyleCnt="0"/>
      <dgm:spPr/>
    </dgm:pt>
    <dgm:pt modelId="{B4558B96-DF86-4656-A01B-59098382F228}" type="pres">
      <dgm:prSet presAssocID="{EDAFDAA6-AFA8-4795-918F-F0D258D37F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11080-19D9-47EB-B04D-1F7456D342B8}" type="pres">
      <dgm:prSet presAssocID="{25D9AA46-2117-4755-A829-4B0E14F4FE64}" presName="spacer" presStyleCnt="0"/>
      <dgm:spPr/>
    </dgm:pt>
    <dgm:pt modelId="{C79B0E03-0329-49A6-A4BE-FC99F8BA4988}" type="pres">
      <dgm:prSet presAssocID="{F9185F7D-CFAA-497A-80EB-36101A87F807}" presName="parentText" presStyleLbl="node1" presStyleIdx="3" presStyleCnt="4" custLinFactNeighborX="-167" custLinFactNeighborY="-81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2C89E-DF31-4E50-8918-99392E1085FB}" type="presOf" srcId="{F9185F7D-CFAA-497A-80EB-36101A87F807}" destId="{C79B0E03-0329-49A6-A4BE-FC99F8BA4988}" srcOrd="0" destOrd="0" presId="urn:microsoft.com/office/officeart/2005/8/layout/vList2"/>
    <dgm:cxn modelId="{D7ABCF11-E787-4DD6-9894-F5CC953A9338}" srcId="{8D0E5BDF-0F5F-48BA-90F8-CA341855E29D}" destId="{EDAFDAA6-AFA8-4795-918F-F0D258D37F81}" srcOrd="2" destOrd="0" parTransId="{2CFC171B-A371-4878-9305-A68DADF83E49}" sibTransId="{25D9AA46-2117-4755-A829-4B0E14F4FE64}"/>
    <dgm:cxn modelId="{966BA53D-13DC-40EE-8C8E-6AECD70A3F63}" type="presOf" srcId="{8D0E5BDF-0F5F-48BA-90F8-CA341855E29D}" destId="{8D159479-1B9C-43B4-8932-F4BC41D4C8F7}" srcOrd="0" destOrd="0" presId="urn:microsoft.com/office/officeart/2005/8/layout/vList2"/>
    <dgm:cxn modelId="{811BD51F-B9B3-4165-B27C-7A7F16DF2A0B}" srcId="{8D0E5BDF-0F5F-48BA-90F8-CA341855E29D}" destId="{F9185F7D-CFAA-497A-80EB-36101A87F807}" srcOrd="3" destOrd="0" parTransId="{56159B14-AA67-45BD-B30F-0C989A38785E}" sibTransId="{876CBBEB-9EE6-42D2-9DBF-6635B936E0B1}"/>
    <dgm:cxn modelId="{56CD1BB1-8AD3-4D0D-B8C9-3308765E7D1B}" srcId="{8D0E5BDF-0F5F-48BA-90F8-CA341855E29D}" destId="{DB6E03EE-A878-46EF-82E8-2AB0DFA20827}" srcOrd="1" destOrd="0" parTransId="{0F90F20F-818F-464B-8421-3499B4B240F0}" sibTransId="{BC7E4FD3-CE5A-4773-8A0D-27797E4C1017}"/>
    <dgm:cxn modelId="{A6076B14-6B86-4E67-A986-98BA89AD7A72}" type="presOf" srcId="{41C90A01-A816-4BDD-9B86-AD863D35E63A}" destId="{11A52E9C-4738-4644-AE8B-58E1659FD895}" srcOrd="0" destOrd="0" presId="urn:microsoft.com/office/officeart/2005/8/layout/vList2"/>
    <dgm:cxn modelId="{879F03DC-FD7A-48C2-95A5-B0A1477848DA}" type="presOf" srcId="{EDAFDAA6-AFA8-4795-918F-F0D258D37F81}" destId="{B4558B96-DF86-4656-A01B-59098382F228}" srcOrd="0" destOrd="0" presId="urn:microsoft.com/office/officeart/2005/8/layout/vList2"/>
    <dgm:cxn modelId="{6AC9224C-A983-474E-9553-A739D1673366}" type="presOf" srcId="{DB6E03EE-A878-46EF-82E8-2AB0DFA20827}" destId="{BCD09630-317F-48C9-8D7F-2068B2679EE1}" srcOrd="0" destOrd="0" presId="urn:microsoft.com/office/officeart/2005/8/layout/vList2"/>
    <dgm:cxn modelId="{F33568EE-0099-4123-A099-1886EFA56A5D}" srcId="{8D0E5BDF-0F5F-48BA-90F8-CA341855E29D}" destId="{41C90A01-A816-4BDD-9B86-AD863D35E63A}" srcOrd="0" destOrd="0" parTransId="{652D1937-2C5B-4909-80BB-FF34773C5ADD}" sibTransId="{EDA942A9-546F-4C9F-8536-9C7395098CE9}"/>
    <dgm:cxn modelId="{798E7F2F-22D8-4D36-BE14-2F91D22E2F24}" type="presParOf" srcId="{8D159479-1B9C-43B4-8932-F4BC41D4C8F7}" destId="{11A52E9C-4738-4644-AE8B-58E1659FD895}" srcOrd="0" destOrd="0" presId="urn:microsoft.com/office/officeart/2005/8/layout/vList2"/>
    <dgm:cxn modelId="{7B03C2AC-AC94-4BD9-A703-BEBEA97860A7}" type="presParOf" srcId="{8D159479-1B9C-43B4-8932-F4BC41D4C8F7}" destId="{FA4E0F8F-BC3B-4CD5-B114-1DFF17FD0823}" srcOrd="1" destOrd="0" presId="urn:microsoft.com/office/officeart/2005/8/layout/vList2"/>
    <dgm:cxn modelId="{4E97A7B4-DE01-4282-8936-5121F94AAC09}" type="presParOf" srcId="{8D159479-1B9C-43B4-8932-F4BC41D4C8F7}" destId="{BCD09630-317F-48C9-8D7F-2068B2679EE1}" srcOrd="2" destOrd="0" presId="urn:microsoft.com/office/officeart/2005/8/layout/vList2"/>
    <dgm:cxn modelId="{190E528E-AB48-422E-A5D4-046B432727E8}" type="presParOf" srcId="{8D159479-1B9C-43B4-8932-F4BC41D4C8F7}" destId="{C350F210-32A5-4094-9723-7A7572325440}" srcOrd="3" destOrd="0" presId="urn:microsoft.com/office/officeart/2005/8/layout/vList2"/>
    <dgm:cxn modelId="{53E7A9C3-93F5-4046-A229-6481FCB13099}" type="presParOf" srcId="{8D159479-1B9C-43B4-8932-F4BC41D4C8F7}" destId="{B4558B96-DF86-4656-A01B-59098382F228}" srcOrd="4" destOrd="0" presId="urn:microsoft.com/office/officeart/2005/8/layout/vList2"/>
    <dgm:cxn modelId="{AB5B2AF5-56BE-4A5B-9E8C-8E320687FE31}" type="presParOf" srcId="{8D159479-1B9C-43B4-8932-F4BC41D4C8F7}" destId="{59611080-19D9-47EB-B04D-1F7456D342B8}" srcOrd="5" destOrd="0" presId="urn:microsoft.com/office/officeart/2005/8/layout/vList2"/>
    <dgm:cxn modelId="{2C01AB9A-72A8-4CB5-AD0E-DDBB805C7CE7}" type="presParOf" srcId="{8D159479-1B9C-43B4-8932-F4BC41D4C8F7}" destId="{C79B0E03-0329-49A6-A4BE-FC99F8BA4988}" srcOrd="6" destOrd="0" presId="urn:microsoft.com/office/officeart/2005/8/layout/vList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AD011-47C7-452D-9D4E-C40FA42B2D5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4454EA-647E-4758-8C87-342B4064ECAA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Монтаж и установка светофора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–    173,8 тыс. рублей,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FA0CBE-9FC9-4341-9190-3B8CAF6748DC}" type="parTrans" cxnId="{9CCD9812-695F-4D36-81A4-E4F662C254EE}">
      <dgm:prSet/>
      <dgm:spPr/>
      <dgm:t>
        <a:bodyPr/>
        <a:lstStyle/>
        <a:p>
          <a:endParaRPr lang="ru-RU"/>
        </a:p>
      </dgm:t>
    </dgm:pt>
    <dgm:pt modelId="{31623E6C-6A86-4C5E-858F-6E7140100D38}" type="sibTrans" cxnId="{9CCD9812-695F-4D36-81A4-E4F662C254EE}">
      <dgm:prSet/>
      <dgm:spPr/>
      <dgm:t>
        <a:bodyPr/>
        <a:lstStyle/>
        <a:p>
          <a:endParaRPr lang="ru-RU"/>
        </a:p>
      </dgm:t>
    </dgm:pt>
    <dgm:pt modelId="{27B2DAB1-2629-4784-9D9A-991AFF08BA45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Ремонт гравийных дорог местного значения –          2 815,1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543FC8-3BD3-49F6-9804-1D9BF7091EF6}" type="parTrans" cxnId="{51B45BB5-FE21-45CC-82B5-B7D1D2547FE8}">
      <dgm:prSet/>
      <dgm:spPr/>
      <dgm:t>
        <a:bodyPr/>
        <a:lstStyle/>
        <a:p>
          <a:endParaRPr lang="ru-RU"/>
        </a:p>
      </dgm:t>
    </dgm:pt>
    <dgm:pt modelId="{0295C4E7-75DF-4D9D-934E-3CF2AB04EBA2}" type="sibTrans" cxnId="{51B45BB5-FE21-45CC-82B5-B7D1D2547FE8}">
      <dgm:prSet/>
      <dgm:spPr/>
      <dgm:t>
        <a:bodyPr/>
        <a:lstStyle/>
        <a:p>
          <a:endParaRPr lang="ru-RU"/>
        </a:p>
      </dgm:t>
    </dgm:pt>
    <dgm:pt modelId="{4DF4BC4F-A6A6-4F13-8236-6897CBC28B83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«Безопасность дорожного движения» – 1 316,2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572D0B-64DD-47A7-A03E-02C8E6CB3C15}" type="parTrans" cxnId="{342A38AA-BA2F-4DF5-9EAB-0D6320CE6A95}">
      <dgm:prSet/>
      <dgm:spPr/>
      <dgm:t>
        <a:bodyPr/>
        <a:lstStyle/>
        <a:p>
          <a:endParaRPr lang="ru-RU"/>
        </a:p>
      </dgm:t>
    </dgm:pt>
    <dgm:pt modelId="{BD9E4038-40A8-4561-9FC6-13FA35705FD9}" type="sibTrans" cxnId="{342A38AA-BA2F-4DF5-9EAB-0D6320CE6A95}">
      <dgm:prSet/>
      <dgm:spPr/>
      <dgm:t>
        <a:bodyPr/>
        <a:lstStyle/>
        <a:p>
          <a:endParaRPr lang="ru-RU"/>
        </a:p>
      </dgm:t>
    </dgm:pt>
    <dgm:pt modelId="{2C49E37A-92EE-40B7-B034-AE51E77209C8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Грейдирование</a:t>
          </a:r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дорог местного значения с подсыпкой ГПС –    443,7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45E1E-000E-4386-ADAE-0B59DBC0EB9D}" type="parTrans" cxnId="{3B55E474-E160-4D71-A798-799B4B1FDD7A}">
      <dgm:prSet/>
      <dgm:spPr/>
      <dgm:t>
        <a:bodyPr/>
        <a:lstStyle/>
        <a:p>
          <a:endParaRPr lang="ru-RU"/>
        </a:p>
      </dgm:t>
    </dgm:pt>
    <dgm:pt modelId="{9825C740-301C-4FCC-8E7E-9B1D979805C3}" type="sibTrans" cxnId="{3B55E474-E160-4D71-A798-799B4B1FDD7A}">
      <dgm:prSet/>
      <dgm:spPr/>
      <dgm:t>
        <a:bodyPr/>
        <a:lstStyle/>
        <a:p>
          <a:endParaRPr lang="ru-RU"/>
        </a:p>
      </dgm:t>
    </dgm:pt>
    <dgm:pt modelId="{1C6EA30E-1CD0-449D-8381-7C876F4F0AF7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Выполнение работ по зимнему содержанию дорог местного значения – 684,0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AAD52C-6341-4738-B28C-FA4488CE53B0}" type="parTrans" cxnId="{3794346C-9C72-443E-935A-57AA6F901E4C}">
      <dgm:prSet/>
      <dgm:spPr/>
      <dgm:t>
        <a:bodyPr/>
        <a:lstStyle/>
        <a:p>
          <a:endParaRPr lang="ru-RU"/>
        </a:p>
      </dgm:t>
    </dgm:pt>
    <dgm:pt modelId="{E68EF4F3-DF77-4244-AE68-99603BFF50A1}" type="sibTrans" cxnId="{3794346C-9C72-443E-935A-57AA6F901E4C}">
      <dgm:prSet/>
      <dgm:spPr/>
      <dgm:t>
        <a:bodyPr/>
        <a:lstStyle/>
        <a:p>
          <a:endParaRPr lang="ru-RU"/>
        </a:p>
      </dgm:t>
    </dgm:pt>
    <dgm:pt modelId="{E763833A-4B65-4A9C-8CF1-6BC3D576364F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«Содержание дорог местного значения» 1 127,7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D021AF-7610-4D77-B5FA-203681D62813}" type="parTrans" cxnId="{4F3A07AE-057B-46A5-88AF-BF26F698244C}">
      <dgm:prSet/>
      <dgm:spPr/>
      <dgm:t>
        <a:bodyPr/>
        <a:lstStyle/>
        <a:p>
          <a:endParaRPr lang="ru-RU"/>
        </a:p>
      </dgm:t>
    </dgm:pt>
    <dgm:pt modelId="{945F9C2F-85C9-44D1-B2FF-73C609DF6DCC}" type="sibTrans" cxnId="{4F3A07AE-057B-46A5-88AF-BF26F698244C}">
      <dgm:prSet/>
      <dgm:spPr/>
      <dgm:t>
        <a:bodyPr/>
        <a:lstStyle/>
        <a:p>
          <a:endParaRPr lang="ru-RU"/>
        </a:p>
      </dgm:t>
    </dgm:pt>
    <dgm:pt modelId="{47BB23D3-D914-4CA9-BACA-66109E1F3767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Установка пешеходных ограждений – </a:t>
          </a:r>
          <a:r>
            <a:rPr lang="en-US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684,0</a:t>
          </a:r>
          <a:r>
            <a:rPr lang="ru-RU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3D19BC-6924-4DDB-ABD2-EEBCB4A82399}" type="sibTrans" cxnId="{F890DA1B-3BE2-4A7A-B7F2-9549B38234D2}">
      <dgm:prSet/>
      <dgm:spPr/>
      <dgm:t>
        <a:bodyPr/>
        <a:lstStyle/>
        <a:p>
          <a:endParaRPr lang="ru-RU"/>
        </a:p>
      </dgm:t>
    </dgm:pt>
    <dgm:pt modelId="{C7E867BF-4B98-4A3E-8DDE-C9A226991F1B}" type="parTrans" cxnId="{F890DA1B-3BE2-4A7A-B7F2-9549B38234D2}">
      <dgm:prSet/>
      <dgm:spPr/>
      <dgm:t>
        <a:bodyPr/>
        <a:lstStyle/>
        <a:p>
          <a:endParaRPr lang="ru-RU"/>
        </a:p>
      </dgm:t>
    </dgm:pt>
    <dgm:pt modelId="{79052580-1772-4B02-A6BF-3F4347DDDAF8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Ремонт тротуаров –         2 473,7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44BF18-7252-48A5-907B-45255E4272F6}" type="parTrans" cxnId="{2BB25193-DB80-4048-AE56-80236D0686B2}">
      <dgm:prSet/>
      <dgm:spPr/>
      <dgm:t>
        <a:bodyPr/>
        <a:lstStyle/>
        <a:p>
          <a:endParaRPr lang="ru-RU"/>
        </a:p>
      </dgm:t>
    </dgm:pt>
    <dgm:pt modelId="{6D593230-D4F8-4394-A4A2-1CB060D610D0}" type="sibTrans" cxnId="{2BB25193-DB80-4048-AE56-80236D0686B2}">
      <dgm:prSet/>
      <dgm:spPr/>
      <dgm:t>
        <a:bodyPr/>
        <a:lstStyle/>
        <a:p>
          <a:endParaRPr lang="ru-RU"/>
        </a:p>
      </dgm:t>
    </dgm:pt>
    <dgm:pt modelId="{390F14E3-9D67-4315-A0A8-15E97D3E7CAC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Мероприятия по нанесению горизонтальной разметки – 458,4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DF616D-10B5-43CB-8310-66F80A02330A}" type="parTrans" cxnId="{ECA71AF0-8A94-4B9D-B4D0-E42B4707BA5B}">
      <dgm:prSet/>
      <dgm:spPr/>
      <dgm:t>
        <a:bodyPr/>
        <a:lstStyle/>
        <a:p>
          <a:endParaRPr lang="ru-RU"/>
        </a:p>
      </dgm:t>
    </dgm:pt>
    <dgm:pt modelId="{EE2B6AB1-6D01-4498-8036-94AF6F300952}" type="sibTrans" cxnId="{ECA71AF0-8A94-4B9D-B4D0-E42B4707BA5B}">
      <dgm:prSet/>
      <dgm:spPr/>
      <dgm:t>
        <a:bodyPr/>
        <a:lstStyle/>
        <a:p>
          <a:endParaRPr lang="ru-RU"/>
        </a:p>
      </dgm:t>
    </dgm:pt>
    <dgm:pt modelId="{36DD01B6-38D9-4B57-B7AE-723F09B72F14}">
      <dgm:prSet phldrT="[Текст]"/>
      <dgm:spPr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Ямочный ремонт асфальтобетонного покрытия дорог местного значения – 284,5 тыс. рублей</a:t>
          </a:r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6B33B8-113F-4816-817C-7EB29EF27C8C}" type="parTrans" cxnId="{9C91562E-5E3D-4403-90CA-0E88CFA86064}">
      <dgm:prSet/>
      <dgm:spPr/>
      <dgm:t>
        <a:bodyPr/>
        <a:lstStyle/>
        <a:p>
          <a:endParaRPr lang="ru-RU"/>
        </a:p>
      </dgm:t>
    </dgm:pt>
    <dgm:pt modelId="{3313B27F-46B6-41D6-954A-B614BC106233}" type="sibTrans" cxnId="{9C91562E-5E3D-4403-90CA-0E88CFA86064}">
      <dgm:prSet/>
      <dgm:spPr/>
      <dgm:t>
        <a:bodyPr/>
        <a:lstStyle/>
        <a:p>
          <a:endParaRPr lang="ru-RU"/>
        </a:p>
      </dgm:t>
    </dgm:pt>
    <dgm:pt modelId="{CAA3A220-5654-4B98-B12E-437683CFCE3C}" type="pres">
      <dgm:prSet presAssocID="{619AD011-47C7-452D-9D4E-C40FA42B2D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4CB95-BB58-4F30-8DD4-9BFFE40E72D9}" type="pres">
      <dgm:prSet presAssocID="{564454EA-647E-4758-8C87-342B4064ECAA}" presName="node" presStyleLbl="node1" presStyleIdx="0" presStyleCnt="10" custScaleX="64223" custScaleY="77184" custLinFactX="100000" custLinFactNeighborX="170846" custLinFactNeighborY="93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C77DD-67B7-4444-85DB-1FD7D3B08A1C}" type="pres">
      <dgm:prSet presAssocID="{31623E6C-6A86-4C5E-858F-6E7140100D38}" presName="sibTrans" presStyleCnt="0"/>
      <dgm:spPr/>
    </dgm:pt>
    <dgm:pt modelId="{104A9678-AB07-436B-9022-6291A493B32A}" type="pres">
      <dgm:prSet presAssocID="{47BB23D3-D914-4CA9-BACA-66109E1F3767}" presName="node" presStyleLbl="node1" presStyleIdx="1" presStyleCnt="10" custScaleX="58561" custScaleY="81444" custLinFactX="95282" custLinFactNeighborX="100000" custLinFactNeighborY="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65362-9DB9-413E-8F9C-0349A38771CE}" type="pres">
      <dgm:prSet presAssocID="{983D19BC-6924-4DDB-ABD2-EEBCB4A82399}" presName="sibTrans" presStyleCnt="0"/>
      <dgm:spPr/>
    </dgm:pt>
    <dgm:pt modelId="{1E2D670A-4BAB-48B0-BDE2-8812903F7EBC}" type="pres">
      <dgm:prSet presAssocID="{27B2DAB1-2629-4784-9D9A-991AFF08BA45}" presName="node" presStyleLbl="node1" presStyleIdx="2" presStyleCnt="10" custScaleX="70359" custScaleY="82421" custLinFactX="-46226" custLinFactNeighborX="-100000" custLinFactNeighborY="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D856A-38B7-4004-9B6D-055EE5BED177}" type="pres">
      <dgm:prSet presAssocID="{0295C4E7-75DF-4D9D-934E-3CF2AB04EBA2}" presName="sibTrans" presStyleCnt="0"/>
      <dgm:spPr/>
    </dgm:pt>
    <dgm:pt modelId="{DD979245-5894-48FB-A4E3-55F685EF9F7C}" type="pres">
      <dgm:prSet presAssocID="{79052580-1772-4B02-A6BF-3F4347DDDAF8}" presName="node" presStyleLbl="node1" presStyleIdx="3" presStyleCnt="10" custScaleX="59146" custScaleY="89639" custLinFactX="-34322" custLinFactNeighborX="-100000" custLinFactNeighborY="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0EFE1-1AB1-4106-B6AA-D01D62ED3F8A}" type="pres">
      <dgm:prSet presAssocID="{6D593230-D4F8-4394-A4A2-1CB060D610D0}" presName="sibTrans" presStyleCnt="0"/>
      <dgm:spPr/>
    </dgm:pt>
    <dgm:pt modelId="{597DC7C0-A7B2-43CB-BF53-50DAD39352E2}" type="pres">
      <dgm:prSet presAssocID="{36DD01B6-38D9-4B57-B7AE-723F09B72F14}" presName="node" presStyleLbl="node1" presStyleIdx="4" presStyleCnt="10" custScaleX="54672" custScaleY="81075" custLinFactX="-25758" custLinFactNeighborX="-100000" custLinFactNeighborY="6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7879-E1C6-4637-AEDF-226C299A1EE3}" type="pres">
      <dgm:prSet presAssocID="{3313B27F-46B6-41D6-954A-B614BC106233}" presName="sibTrans" presStyleCnt="0"/>
      <dgm:spPr/>
    </dgm:pt>
    <dgm:pt modelId="{485B69BF-F9A6-49E7-8CE7-E213BBA1E548}" type="pres">
      <dgm:prSet presAssocID="{4DF4BC4F-A6A6-4F13-8236-6897CBC28B83}" presName="node" presStyleLbl="node1" presStyleIdx="5" presStyleCnt="10" custScaleX="65142" custScaleY="68966" custLinFactNeighborX="-39630" custLinFactNeighborY="89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C6B09-34B9-432A-B10D-609E19C02037}" type="pres">
      <dgm:prSet presAssocID="{BD9E4038-40A8-4561-9FC6-13FA35705FD9}" presName="sibTrans" presStyleCnt="0"/>
      <dgm:spPr/>
    </dgm:pt>
    <dgm:pt modelId="{693B049E-038B-444F-90A1-03279116F0D0}" type="pres">
      <dgm:prSet presAssocID="{390F14E3-9D67-4315-A0A8-15E97D3E7CAC}" presName="node" presStyleLbl="node1" presStyleIdx="6" presStyleCnt="10" custScaleX="62736" custScaleY="65715" custLinFactNeighborX="-17962" custLinFactNeighborY="87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802B6-00AA-479F-88B9-E470D38A6ABF}" type="pres">
      <dgm:prSet presAssocID="{EE2B6AB1-6D01-4498-8036-94AF6F300952}" presName="sibTrans" presStyleCnt="0"/>
      <dgm:spPr/>
    </dgm:pt>
    <dgm:pt modelId="{2D6050DB-CEBC-4AAC-AED6-75E83C27E0A8}" type="pres">
      <dgm:prSet presAssocID="{2C49E37A-92EE-40B7-B034-AE51E77209C8}" presName="node" presStyleLbl="node1" presStyleIdx="7" presStyleCnt="10" custScaleX="56595" custScaleY="65396" custLinFactNeighborX="-88576" custLinFactNeighborY="-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7E5A3-6FE6-46F6-AC3B-B7CB03D4B23C}" type="pres">
      <dgm:prSet presAssocID="{9825C740-301C-4FCC-8E7E-9B1D979805C3}" presName="sibTrans" presStyleCnt="0"/>
      <dgm:spPr/>
    </dgm:pt>
    <dgm:pt modelId="{0492DD98-5D8B-4975-B95F-EB064601C798}" type="pres">
      <dgm:prSet presAssocID="{1C6EA30E-1CD0-449D-8381-7C876F4F0AF7}" presName="node" presStyleLbl="node1" presStyleIdx="8" presStyleCnt="10" custScaleX="71994" custScaleY="81584" custLinFactNeighborX="-78940" custLinFactNeighborY="-7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80135-B14C-4005-8219-554CB0F6E975}" type="pres">
      <dgm:prSet presAssocID="{E68EF4F3-DF77-4244-AE68-99603BFF50A1}" presName="sibTrans" presStyleCnt="0"/>
      <dgm:spPr/>
    </dgm:pt>
    <dgm:pt modelId="{AD62E672-679C-4EC3-9716-BE6606F94674}" type="pres">
      <dgm:prSet presAssocID="{E763833A-4B65-4A9C-8CF1-6BC3D576364F}" presName="node" presStyleLbl="node1" presStyleIdx="9" presStyleCnt="10" custScaleX="77491" custScaleY="78064" custLinFactX="-43139" custLinFactY="-423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E51F4-E063-443A-85B3-5C873E4E55F6}" type="presOf" srcId="{27B2DAB1-2629-4784-9D9A-991AFF08BA45}" destId="{1E2D670A-4BAB-48B0-BDE2-8812903F7EBC}" srcOrd="0" destOrd="0" presId="urn:microsoft.com/office/officeart/2005/8/layout/default#1"/>
    <dgm:cxn modelId="{51B45BB5-FE21-45CC-82B5-B7D1D2547FE8}" srcId="{619AD011-47C7-452D-9D4E-C40FA42B2D5B}" destId="{27B2DAB1-2629-4784-9D9A-991AFF08BA45}" srcOrd="2" destOrd="0" parTransId="{6D543FC8-3BD3-49F6-9804-1D9BF7091EF6}" sibTransId="{0295C4E7-75DF-4D9D-934E-3CF2AB04EBA2}"/>
    <dgm:cxn modelId="{4F3A07AE-057B-46A5-88AF-BF26F698244C}" srcId="{619AD011-47C7-452D-9D4E-C40FA42B2D5B}" destId="{E763833A-4B65-4A9C-8CF1-6BC3D576364F}" srcOrd="9" destOrd="0" parTransId="{9AD021AF-7610-4D77-B5FA-203681D62813}" sibTransId="{945F9C2F-85C9-44D1-B2FF-73C609DF6DCC}"/>
    <dgm:cxn modelId="{2BB25193-DB80-4048-AE56-80236D0686B2}" srcId="{619AD011-47C7-452D-9D4E-C40FA42B2D5B}" destId="{79052580-1772-4B02-A6BF-3F4347DDDAF8}" srcOrd="3" destOrd="0" parTransId="{7C44BF18-7252-48A5-907B-45255E4272F6}" sibTransId="{6D593230-D4F8-4394-A4A2-1CB060D610D0}"/>
    <dgm:cxn modelId="{2DB05948-D2F2-4636-B312-CD642C8581FD}" type="presOf" srcId="{47BB23D3-D914-4CA9-BACA-66109E1F3767}" destId="{104A9678-AB07-436B-9022-6291A493B32A}" srcOrd="0" destOrd="0" presId="urn:microsoft.com/office/officeart/2005/8/layout/default#1"/>
    <dgm:cxn modelId="{29F191D2-BFC8-43C1-884E-B0115C6EF74A}" type="presOf" srcId="{619AD011-47C7-452D-9D4E-C40FA42B2D5B}" destId="{CAA3A220-5654-4B98-B12E-437683CFCE3C}" srcOrd="0" destOrd="0" presId="urn:microsoft.com/office/officeart/2005/8/layout/default#1"/>
    <dgm:cxn modelId="{9CCD9812-695F-4D36-81A4-E4F662C254EE}" srcId="{619AD011-47C7-452D-9D4E-C40FA42B2D5B}" destId="{564454EA-647E-4758-8C87-342B4064ECAA}" srcOrd="0" destOrd="0" parTransId="{54FA0CBE-9FC9-4341-9190-3B8CAF6748DC}" sibTransId="{31623E6C-6A86-4C5E-858F-6E7140100D38}"/>
    <dgm:cxn modelId="{342A38AA-BA2F-4DF5-9EAB-0D6320CE6A95}" srcId="{619AD011-47C7-452D-9D4E-C40FA42B2D5B}" destId="{4DF4BC4F-A6A6-4F13-8236-6897CBC28B83}" srcOrd="5" destOrd="0" parTransId="{AA572D0B-64DD-47A7-A03E-02C8E6CB3C15}" sibTransId="{BD9E4038-40A8-4561-9FC6-13FA35705FD9}"/>
    <dgm:cxn modelId="{ECA71AF0-8A94-4B9D-B4D0-E42B4707BA5B}" srcId="{619AD011-47C7-452D-9D4E-C40FA42B2D5B}" destId="{390F14E3-9D67-4315-A0A8-15E97D3E7CAC}" srcOrd="6" destOrd="0" parTransId="{19DF616D-10B5-43CB-8310-66F80A02330A}" sibTransId="{EE2B6AB1-6D01-4498-8036-94AF6F300952}"/>
    <dgm:cxn modelId="{9C91562E-5E3D-4403-90CA-0E88CFA86064}" srcId="{619AD011-47C7-452D-9D4E-C40FA42B2D5B}" destId="{36DD01B6-38D9-4B57-B7AE-723F09B72F14}" srcOrd="4" destOrd="0" parTransId="{376B33B8-113F-4816-817C-7EB29EF27C8C}" sibTransId="{3313B27F-46B6-41D6-954A-B614BC106233}"/>
    <dgm:cxn modelId="{6C773068-96F8-4ADC-9AA1-26787D69220F}" type="presOf" srcId="{2C49E37A-92EE-40B7-B034-AE51E77209C8}" destId="{2D6050DB-CEBC-4AAC-AED6-75E83C27E0A8}" srcOrd="0" destOrd="0" presId="urn:microsoft.com/office/officeart/2005/8/layout/default#1"/>
    <dgm:cxn modelId="{4669C5FE-B820-4B17-8486-FA8DCB9708C3}" type="presOf" srcId="{564454EA-647E-4758-8C87-342B4064ECAA}" destId="{8174CB95-BB58-4F30-8DD4-9BFFE40E72D9}" srcOrd="0" destOrd="0" presId="urn:microsoft.com/office/officeart/2005/8/layout/default#1"/>
    <dgm:cxn modelId="{8D2B74E0-2C2C-4D4B-9646-57FDCE20B40C}" type="presOf" srcId="{36DD01B6-38D9-4B57-B7AE-723F09B72F14}" destId="{597DC7C0-A7B2-43CB-BF53-50DAD39352E2}" srcOrd="0" destOrd="0" presId="urn:microsoft.com/office/officeart/2005/8/layout/default#1"/>
    <dgm:cxn modelId="{6DF2AE65-1164-401F-BFF7-DD369FFFF2D4}" type="presOf" srcId="{1C6EA30E-1CD0-449D-8381-7C876F4F0AF7}" destId="{0492DD98-5D8B-4975-B95F-EB064601C798}" srcOrd="0" destOrd="0" presId="urn:microsoft.com/office/officeart/2005/8/layout/default#1"/>
    <dgm:cxn modelId="{3794346C-9C72-443E-935A-57AA6F901E4C}" srcId="{619AD011-47C7-452D-9D4E-C40FA42B2D5B}" destId="{1C6EA30E-1CD0-449D-8381-7C876F4F0AF7}" srcOrd="8" destOrd="0" parTransId="{30AAD52C-6341-4738-B28C-FA4488CE53B0}" sibTransId="{E68EF4F3-DF77-4244-AE68-99603BFF50A1}"/>
    <dgm:cxn modelId="{3B55E474-E160-4D71-A798-799B4B1FDD7A}" srcId="{619AD011-47C7-452D-9D4E-C40FA42B2D5B}" destId="{2C49E37A-92EE-40B7-B034-AE51E77209C8}" srcOrd="7" destOrd="0" parTransId="{31645E1E-000E-4386-ADAE-0B59DBC0EB9D}" sibTransId="{9825C740-301C-4FCC-8E7E-9B1D979805C3}"/>
    <dgm:cxn modelId="{F890DA1B-3BE2-4A7A-B7F2-9549B38234D2}" srcId="{619AD011-47C7-452D-9D4E-C40FA42B2D5B}" destId="{47BB23D3-D914-4CA9-BACA-66109E1F3767}" srcOrd="1" destOrd="0" parTransId="{C7E867BF-4B98-4A3E-8DDE-C9A226991F1B}" sibTransId="{983D19BC-6924-4DDB-ABD2-EEBCB4A82399}"/>
    <dgm:cxn modelId="{DEA88620-1A21-4CFC-AA86-3AD471B1C860}" type="presOf" srcId="{E763833A-4B65-4A9C-8CF1-6BC3D576364F}" destId="{AD62E672-679C-4EC3-9716-BE6606F94674}" srcOrd="0" destOrd="0" presId="urn:microsoft.com/office/officeart/2005/8/layout/default#1"/>
    <dgm:cxn modelId="{BF82C67A-DE87-4D41-A72C-E8C249A2CE43}" type="presOf" srcId="{4DF4BC4F-A6A6-4F13-8236-6897CBC28B83}" destId="{485B69BF-F9A6-49E7-8CE7-E213BBA1E548}" srcOrd="0" destOrd="0" presId="urn:microsoft.com/office/officeart/2005/8/layout/default#1"/>
    <dgm:cxn modelId="{412C6356-3F75-4BAF-A067-6A3E4985EB7A}" type="presOf" srcId="{79052580-1772-4B02-A6BF-3F4347DDDAF8}" destId="{DD979245-5894-48FB-A4E3-55F685EF9F7C}" srcOrd="0" destOrd="0" presId="urn:microsoft.com/office/officeart/2005/8/layout/default#1"/>
    <dgm:cxn modelId="{5F132ADA-CEA0-446A-B641-F22808A76458}" type="presOf" srcId="{390F14E3-9D67-4315-A0A8-15E97D3E7CAC}" destId="{693B049E-038B-444F-90A1-03279116F0D0}" srcOrd="0" destOrd="0" presId="urn:microsoft.com/office/officeart/2005/8/layout/default#1"/>
    <dgm:cxn modelId="{A511DE78-DFEB-4995-B235-989E0E4E78EC}" type="presParOf" srcId="{CAA3A220-5654-4B98-B12E-437683CFCE3C}" destId="{8174CB95-BB58-4F30-8DD4-9BFFE40E72D9}" srcOrd="0" destOrd="0" presId="urn:microsoft.com/office/officeart/2005/8/layout/default#1"/>
    <dgm:cxn modelId="{D7036306-2E6A-4054-A17B-4888AEC10A69}" type="presParOf" srcId="{CAA3A220-5654-4B98-B12E-437683CFCE3C}" destId="{AE5C77DD-67B7-4444-85DB-1FD7D3B08A1C}" srcOrd="1" destOrd="0" presId="urn:microsoft.com/office/officeart/2005/8/layout/default#1"/>
    <dgm:cxn modelId="{23C9570E-2E85-4D49-9CF1-396E1D477D16}" type="presParOf" srcId="{CAA3A220-5654-4B98-B12E-437683CFCE3C}" destId="{104A9678-AB07-436B-9022-6291A493B32A}" srcOrd="2" destOrd="0" presId="urn:microsoft.com/office/officeart/2005/8/layout/default#1"/>
    <dgm:cxn modelId="{48CA5590-FF77-45C2-9B30-EE2280CE656B}" type="presParOf" srcId="{CAA3A220-5654-4B98-B12E-437683CFCE3C}" destId="{00465362-9DB9-413E-8F9C-0349A38771CE}" srcOrd="3" destOrd="0" presId="urn:microsoft.com/office/officeart/2005/8/layout/default#1"/>
    <dgm:cxn modelId="{07EBA9DD-06E6-49D4-BDED-86D4EF2928AE}" type="presParOf" srcId="{CAA3A220-5654-4B98-B12E-437683CFCE3C}" destId="{1E2D670A-4BAB-48B0-BDE2-8812903F7EBC}" srcOrd="4" destOrd="0" presId="urn:microsoft.com/office/officeart/2005/8/layout/default#1"/>
    <dgm:cxn modelId="{370FD6D5-F4F0-4B7D-92F7-082BFCDAE3A4}" type="presParOf" srcId="{CAA3A220-5654-4B98-B12E-437683CFCE3C}" destId="{504D856A-38B7-4004-9B6D-055EE5BED177}" srcOrd="5" destOrd="0" presId="urn:microsoft.com/office/officeart/2005/8/layout/default#1"/>
    <dgm:cxn modelId="{7698C0AC-56FC-4C81-82DA-881836E4A8AA}" type="presParOf" srcId="{CAA3A220-5654-4B98-B12E-437683CFCE3C}" destId="{DD979245-5894-48FB-A4E3-55F685EF9F7C}" srcOrd="6" destOrd="0" presId="urn:microsoft.com/office/officeart/2005/8/layout/default#1"/>
    <dgm:cxn modelId="{F8C0C60A-2ACD-4A85-A98A-C44C1E3FEB19}" type="presParOf" srcId="{CAA3A220-5654-4B98-B12E-437683CFCE3C}" destId="{5F30EFE1-1AB1-4106-B6AA-D01D62ED3F8A}" srcOrd="7" destOrd="0" presId="urn:microsoft.com/office/officeart/2005/8/layout/default#1"/>
    <dgm:cxn modelId="{075E8EFD-79B1-4F97-B1EA-56A187B3F000}" type="presParOf" srcId="{CAA3A220-5654-4B98-B12E-437683CFCE3C}" destId="{597DC7C0-A7B2-43CB-BF53-50DAD39352E2}" srcOrd="8" destOrd="0" presId="urn:microsoft.com/office/officeart/2005/8/layout/default#1"/>
    <dgm:cxn modelId="{DB1552E7-7983-49E0-96CD-E0752B15D27E}" type="presParOf" srcId="{CAA3A220-5654-4B98-B12E-437683CFCE3C}" destId="{F3777879-E1C6-4637-AEDF-226C299A1EE3}" srcOrd="9" destOrd="0" presId="urn:microsoft.com/office/officeart/2005/8/layout/default#1"/>
    <dgm:cxn modelId="{EB6CAB6C-3452-4A74-B98F-E6323AA269D1}" type="presParOf" srcId="{CAA3A220-5654-4B98-B12E-437683CFCE3C}" destId="{485B69BF-F9A6-49E7-8CE7-E213BBA1E548}" srcOrd="10" destOrd="0" presId="urn:microsoft.com/office/officeart/2005/8/layout/default#1"/>
    <dgm:cxn modelId="{3E2469A9-6462-4E80-BC3E-BD00EF7B7EA1}" type="presParOf" srcId="{CAA3A220-5654-4B98-B12E-437683CFCE3C}" destId="{BB1C6B09-34B9-432A-B10D-609E19C02037}" srcOrd="11" destOrd="0" presId="urn:microsoft.com/office/officeart/2005/8/layout/default#1"/>
    <dgm:cxn modelId="{887A0D11-2025-42DF-8914-6C0EEAB0D1BE}" type="presParOf" srcId="{CAA3A220-5654-4B98-B12E-437683CFCE3C}" destId="{693B049E-038B-444F-90A1-03279116F0D0}" srcOrd="12" destOrd="0" presId="urn:microsoft.com/office/officeart/2005/8/layout/default#1"/>
    <dgm:cxn modelId="{541D45F1-BC7D-4C05-8801-6A6B8AF6AB37}" type="presParOf" srcId="{CAA3A220-5654-4B98-B12E-437683CFCE3C}" destId="{A2B802B6-00AA-479F-88B9-E470D38A6ABF}" srcOrd="13" destOrd="0" presId="urn:microsoft.com/office/officeart/2005/8/layout/default#1"/>
    <dgm:cxn modelId="{69DB3520-4859-4804-9AFE-E05DDEC230CB}" type="presParOf" srcId="{CAA3A220-5654-4B98-B12E-437683CFCE3C}" destId="{2D6050DB-CEBC-4AAC-AED6-75E83C27E0A8}" srcOrd="14" destOrd="0" presId="urn:microsoft.com/office/officeart/2005/8/layout/default#1"/>
    <dgm:cxn modelId="{A23AC0EB-07E3-4E8B-AD1C-55DBF09E9260}" type="presParOf" srcId="{CAA3A220-5654-4B98-B12E-437683CFCE3C}" destId="{FD87E5A3-6FE6-46F6-AC3B-B7CB03D4B23C}" srcOrd="15" destOrd="0" presId="urn:microsoft.com/office/officeart/2005/8/layout/default#1"/>
    <dgm:cxn modelId="{1692539E-AF1B-41FD-9F61-5E5791DE5866}" type="presParOf" srcId="{CAA3A220-5654-4B98-B12E-437683CFCE3C}" destId="{0492DD98-5D8B-4975-B95F-EB064601C798}" srcOrd="16" destOrd="0" presId="urn:microsoft.com/office/officeart/2005/8/layout/default#1"/>
    <dgm:cxn modelId="{1BE07A17-F678-40CD-B6A9-253246EC6AF3}" type="presParOf" srcId="{CAA3A220-5654-4B98-B12E-437683CFCE3C}" destId="{BF580135-B14C-4005-8219-554CB0F6E975}" srcOrd="17" destOrd="0" presId="urn:microsoft.com/office/officeart/2005/8/layout/default#1"/>
    <dgm:cxn modelId="{BBDDEEFF-E726-4384-8217-7BA27F057BA6}" type="presParOf" srcId="{CAA3A220-5654-4B98-B12E-437683CFCE3C}" destId="{AD62E672-679C-4EC3-9716-BE6606F94674}" srcOrd="18" destOrd="0" presId="urn:microsoft.com/office/officeart/2005/8/layout/default#1"/>
  </dgm:cxnLst>
  <dgm:bg>
    <a:gradFill flip="none" rotWithShape="1">
      <a:gsLst>
        <a:gs pos="0">
          <a:srgbClr val="FF9933">
            <a:tint val="66000"/>
            <a:satMod val="160000"/>
          </a:srgbClr>
        </a:gs>
        <a:gs pos="50000">
          <a:srgbClr val="FF9933">
            <a:tint val="44500"/>
            <a:satMod val="160000"/>
          </a:srgbClr>
        </a:gs>
        <a:gs pos="100000">
          <a:srgbClr val="FF9933">
            <a:tint val="23500"/>
            <a:satMod val="160000"/>
          </a:srgb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A7A75-A1ED-49FD-AF9D-2BB2BB930B84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33C28-0075-4362-A952-CC0A7C0964F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Содержание газопровода низкого давления «Вечный огонь» – 11,9 тыс. руб., эксплуатация опасного производственного объекта – 600,0 тыс. руб., </a:t>
          </a:r>
        </a:p>
        <a:p>
          <a:r>
            <a:rPr lang="ru-RU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обслуживание ШРП и ШГРП – 250,0 тыс. руб.</a:t>
          </a:r>
          <a:endParaRPr lang="ru-RU" sz="14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E9DAD8-4127-4152-85CB-3ED11D788148}" type="parTrans" cxnId="{562D76B9-1E4D-435B-AE93-788BED7563EC}">
      <dgm:prSet/>
      <dgm:spPr/>
      <dgm:t>
        <a:bodyPr/>
        <a:lstStyle/>
        <a:p>
          <a:endParaRPr lang="ru-RU"/>
        </a:p>
      </dgm:t>
    </dgm:pt>
    <dgm:pt modelId="{6CCF35F9-2070-4B2B-BD26-321694A4B6DA}" type="sibTrans" cxnId="{562D76B9-1E4D-435B-AE93-788BED7563EC}">
      <dgm:prSet/>
      <dgm:spPr/>
      <dgm:t>
        <a:bodyPr/>
        <a:lstStyle/>
        <a:p>
          <a:endParaRPr lang="ru-RU"/>
        </a:p>
      </dgm:t>
    </dgm:pt>
    <dgm:pt modelId="{F2B278F0-2106-429D-917A-61DA1F000E5D}">
      <dgm:prSet phldrT="[Текст]" custT="1"/>
      <dgm:spPr>
        <a:gradFill flip="none" rotWithShape="0">
          <a:gsLst>
            <a:gs pos="0">
              <a:srgbClr val="00D694">
                <a:tint val="66000"/>
                <a:satMod val="160000"/>
              </a:srgbClr>
            </a:gs>
            <a:gs pos="50000">
              <a:srgbClr val="00D694">
                <a:tint val="44500"/>
                <a:satMod val="160000"/>
              </a:srgbClr>
            </a:gs>
            <a:gs pos="100000">
              <a:srgbClr val="00D694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Управление реализацией программы, содержание МУ «Управление СТС и ЖКХ Медведовского сельского поселения Тимашевского района» –           4 238,2тыс. рублей 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CFE739-F7FB-4507-B417-34BC169303E3}" type="parTrans" cxnId="{B0091F78-DABA-44BA-BA8E-AEA2A830E318}">
      <dgm:prSet/>
      <dgm:spPr/>
      <dgm:t>
        <a:bodyPr/>
        <a:lstStyle/>
        <a:p>
          <a:endParaRPr lang="ru-RU"/>
        </a:p>
      </dgm:t>
    </dgm:pt>
    <dgm:pt modelId="{F0878084-9EBA-4FF0-918D-AE64BBF20309}" type="sibTrans" cxnId="{B0091F78-DABA-44BA-BA8E-AEA2A830E318}">
      <dgm:prSet/>
      <dgm:spPr/>
      <dgm:t>
        <a:bodyPr/>
        <a:lstStyle/>
        <a:p>
          <a:endParaRPr lang="ru-RU"/>
        </a:p>
      </dgm:t>
    </dgm:pt>
    <dgm:pt modelId="{B9984D25-DCB3-49A0-9E39-4048D3020F0D}">
      <dgm:prSet phldrT="[Текст]" custT="1"/>
      <dgm:spPr>
        <a:gradFill flip="none" rotWithShape="0">
          <a:gsLst>
            <a:gs pos="0">
              <a:srgbClr val="00D694">
                <a:tint val="66000"/>
                <a:satMod val="160000"/>
              </a:srgbClr>
            </a:gs>
            <a:gs pos="50000">
              <a:srgbClr val="00D694">
                <a:tint val="44500"/>
                <a:satMod val="160000"/>
              </a:srgbClr>
            </a:gs>
            <a:gs pos="100000">
              <a:srgbClr val="00D694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Водоснабжение и водоотведение </a:t>
          </a:r>
          <a:r>
            <a:rPr lang="ru-RU" sz="16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Медведовского</a:t>
          </a:r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6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Тиммашевского</a:t>
          </a:r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–                  2 100,0тыс. рублей</a:t>
          </a:r>
          <a:r>
            <a:rPr lang="ru-RU" sz="16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15F72D-1D66-467B-B578-BD71885A133C}" type="parTrans" cxnId="{83AFAF68-50CF-489C-B472-53946C51BA96}">
      <dgm:prSet/>
      <dgm:spPr/>
      <dgm:t>
        <a:bodyPr/>
        <a:lstStyle/>
        <a:p>
          <a:endParaRPr lang="ru-RU"/>
        </a:p>
      </dgm:t>
    </dgm:pt>
    <dgm:pt modelId="{C5066CEA-0E2F-4471-BEFE-5F3483B08AD4}" type="sibTrans" cxnId="{83AFAF68-50CF-489C-B472-53946C51BA96}">
      <dgm:prSet/>
      <dgm:spPr/>
      <dgm:t>
        <a:bodyPr/>
        <a:lstStyle/>
        <a:p>
          <a:endParaRPr lang="ru-RU"/>
        </a:p>
      </dgm:t>
    </dgm:pt>
    <dgm:pt modelId="{C1F6BFA2-200B-44E6-831B-695899349B9D}">
      <dgm:prSet phldrT="[Текст]" custT="1"/>
      <dgm:spPr>
        <a:gradFill flip="none" rotWithShape="0">
          <a:gsLst>
            <a:gs pos="0">
              <a:srgbClr val="00D694">
                <a:tint val="66000"/>
                <a:satMod val="160000"/>
              </a:srgbClr>
            </a:gs>
            <a:gs pos="50000">
              <a:srgbClr val="00D694">
                <a:tint val="44500"/>
                <a:satMod val="160000"/>
              </a:srgbClr>
            </a:gs>
            <a:gs pos="100000">
              <a:srgbClr val="00D694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ru-RU" sz="14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Электроснабженние</a:t>
          </a:r>
          <a:r>
            <a:rPr lang="ru-RU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Медведовского</a:t>
          </a:r>
          <a:r>
            <a:rPr lang="ru-RU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Тимашевского</a:t>
          </a:r>
          <a:r>
            <a:rPr lang="ru-RU" sz="1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(техническое обслуживание линий электропередач, устройство уличного освещения – 525,6 тыс. рублей</a:t>
          </a:r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5651D7-40DB-4FDB-A3F0-AF2EBC0F5F3D}" type="sibTrans" cxnId="{B3DD25D0-DA77-41A1-801C-B5DE6A3FB4ED}">
      <dgm:prSet/>
      <dgm:spPr/>
      <dgm:t>
        <a:bodyPr/>
        <a:lstStyle/>
        <a:p>
          <a:endParaRPr lang="ru-RU"/>
        </a:p>
      </dgm:t>
    </dgm:pt>
    <dgm:pt modelId="{531A7DC8-BE86-4681-AD65-6B5057A563C6}" type="parTrans" cxnId="{B3DD25D0-DA77-41A1-801C-B5DE6A3FB4ED}">
      <dgm:prSet/>
      <dgm:spPr/>
      <dgm:t>
        <a:bodyPr/>
        <a:lstStyle/>
        <a:p>
          <a:endParaRPr lang="ru-RU"/>
        </a:p>
      </dgm:t>
    </dgm:pt>
    <dgm:pt modelId="{08388A1E-ABCE-40E1-AC19-8656F19613EB}">
      <dgm:prSet phldrT="[Текст]" custT="1"/>
      <dgm:spPr>
        <a:gradFill flip="none" rotWithShape="0">
          <a:gsLst>
            <a:gs pos="0">
              <a:srgbClr val="00D694">
                <a:tint val="66000"/>
                <a:satMod val="160000"/>
              </a:srgbClr>
            </a:gs>
            <a:gs pos="50000">
              <a:srgbClr val="00D694">
                <a:tint val="44500"/>
                <a:satMod val="160000"/>
              </a:srgbClr>
            </a:gs>
            <a:gs pos="100000">
              <a:srgbClr val="00D694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l"/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Теплоснабжение </a:t>
          </a:r>
          <a:r>
            <a:rPr lang="ru-RU" sz="16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Медведовского</a:t>
          </a:r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сельского поселения –                    87 555,5 тыс. рублей.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FE99D6-9AC6-44F4-89F5-7C1B5FF90E81}" type="sibTrans" cxnId="{16D4072A-853A-467E-B9D6-FDCE181277A4}">
      <dgm:prSet/>
      <dgm:spPr/>
      <dgm:t>
        <a:bodyPr/>
        <a:lstStyle/>
        <a:p>
          <a:endParaRPr lang="ru-RU"/>
        </a:p>
      </dgm:t>
    </dgm:pt>
    <dgm:pt modelId="{09A9BF62-F480-4519-8F31-2660625B9FC9}" type="parTrans" cxnId="{16D4072A-853A-467E-B9D6-FDCE181277A4}">
      <dgm:prSet/>
      <dgm:spPr/>
      <dgm:t>
        <a:bodyPr/>
        <a:lstStyle/>
        <a:p>
          <a:endParaRPr lang="ru-RU"/>
        </a:p>
      </dgm:t>
    </dgm:pt>
    <dgm:pt modelId="{E9AFC1A6-09C1-4E01-A448-D234E722B875}" type="pres">
      <dgm:prSet presAssocID="{B9FA7A75-A1ED-49FD-AF9D-2BB2BB930B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4D03E-E3F4-4660-8A09-DCBC1E222221}" type="pres">
      <dgm:prSet presAssocID="{29433C28-0075-4362-A952-CC0A7C0964F1}" presName="node" presStyleLbl="node1" presStyleIdx="0" presStyleCnt="5" custScaleX="77180" custScaleY="303789" custLinFactX="100000" custLinFactNeighborX="144727" custLinFactNeighborY="2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FB187-25FA-40BD-B33B-0758EEF377D0}" type="pres">
      <dgm:prSet presAssocID="{6CCF35F9-2070-4B2B-BD26-321694A4B6DA}" presName="sibTrans" presStyleCnt="0"/>
      <dgm:spPr/>
    </dgm:pt>
    <dgm:pt modelId="{D7C5D87F-05EE-4FB0-A56D-1134F71A16FC}" type="pres">
      <dgm:prSet presAssocID="{F2B278F0-2106-429D-917A-61DA1F000E5D}" presName="node" presStyleLbl="node1" presStyleIdx="1" presStyleCnt="5" custScaleX="71663" custScaleY="297035" custLinFactNeighborX="-78055" custLinFactNeighborY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F5FD9-C454-466A-9CA4-0E010A54F507}" type="pres">
      <dgm:prSet presAssocID="{F0878084-9EBA-4FF0-918D-AE64BBF20309}" presName="sibTrans" presStyleCnt="0"/>
      <dgm:spPr/>
    </dgm:pt>
    <dgm:pt modelId="{BD5F27FC-99D0-4416-B411-35FCD5350732}" type="pres">
      <dgm:prSet presAssocID="{08388A1E-ABCE-40E1-AC19-8656F19613EB}" presName="node" presStyleLbl="node1" presStyleIdx="2" presStyleCnt="5" custScaleX="58492" custScaleY="302921" custLinFactNeighborX="8199" custLinFactNeighborY="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2B730-5CC0-4D68-962D-C297A59B96A0}" type="pres">
      <dgm:prSet presAssocID="{EBFE99D6-9AC6-44F4-89F5-7C1B5FF90E81}" presName="sibTrans" presStyleCnt="0"/>
      <dgm:spPr/>
    </dgm:pt>
    <dgm:pt modelId="{8558D37B-E0AC-4862-93E0-970529458418}" type="pres">
      <dgm:prSet presAssocID="{C1F6BFA2-200B-44E6-831B-695899349B9D}" presName="node" presStyleLbl="node1" presStyleIdx="3" presStyleCnt="5" custScaleX="64809" custScaleY="297283" custLinFactNeighborX="92194" custLinFactNeighborY="-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76B1F-16C9-4C98-A03D-6FFEB2E48979}" type="pres">
      <dgm:prSet presAssocID="{895651D7-40DB-4FDB-A3F0-AF2EBC0F5F3D}" presName="sibTrans" presStyleCnt="0"/>
      <dgm:spPr/>
    </dgm:pt>
    <dgm:pt modelId="{E92D77AF-DBBC-4AF6-A3FA-01E27726C842}" type="pres">
      <dgm:prSet presAssocID="{B9984D25-DCB3-49A0-9E39-4048D3020F0D}" presName="node" presStyleLbl="node1" presStyleIdx="4" presStyleCnt="5" custScaleX="80021" custScaleY="302959" custLinFactX="-100000" custLinFactNeighborX="-123399" custLinFactNeighborY="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D76B9-1E4D-435B-AE93-788BED7563EC}" srcId="{B9FA7A75-A1ED-49FD-AF9D-2BB2BB930B84}" destId="{29433C28-0075-4362-A952-CC0A7C0964F1}" srcOrd="0" destOrd="0" parTransId="{20E9DAD8-4127-4152-85CB-3ED11D788148}" sibTransId="{6CCF35F9-2070-4B2B-BD26-321694A4B6DA}"/>
    <dgm:cxn modelId="{B7909EAC-6221-4E36-B6C2-69A356BF848A}" type="presOf" srcId="{F2B278F0-2106-429D-917A-61DA1F000E5D}" destId="{D7C5D87F-05EE-4FB0-A56D-1134F71A16FC}" srcOrd="0" destOrd="0" presId="urn:microsoft.com/office/officeart/2005/8/layout/default#2"/>
    <dgm:cxn modelId="{A08D33AF-548A-4939-9091-CB4D35155439}" type="presOf" srcId="{29433C28-0075-4362-A952-CC0A7C0964F1}" destId="{8AE4D03E-E3F4-4660-8A09-DCBC1E222221}" srcOrd="0" destOrd="0" presId="urn:microsoft.com/office/officeart/2005/8/layout/default#2"/>
    <dgm:cxn modelId="{FFE961D3-D508-476F-84FB-92987763E8C6}" type="presOf" srcId="{B9984D25-DCB3-49A0-9E39-4048D3020F0D}" destId="{E92D77AF-DBBC-4AF6-A3FA-01E27726C842}" srcOrd="0" destOrd="0" presId="urn:microsoft.com/office/officeart/2005/8/layout/default#2"/>
    <dgm:cxn modelId="{AA09519B-D0A2-401F-A285-C0A4D38F9110}" type="presOf" srcId="{08388A1E-ABCE-40E1-AC19-8656F19613EB}" destId="{BD5F27FC-99D0-4416-B411-35FCD5350732}" srcOrd="0" destOrd="0" presId="urn:microsoft.com/office/officeart/2005/8/layout/default#2"/>
    <dgm:cxn modelId="{B0091F78-DABA-44BA-BA8E-AEA2A830E318}" srcId="{B9FA7A75-A1ED-49FD-AF9D-2BB2BB930B84}" destId="{F2B278F0-2106-429D-917A-61DA1F000E5D}" srcOrd="1" destOrd="0" parTransId="{BBCFE739-F7FB-4507-B417-34BC169303E3}" sibTransId="{F0878084-9EBA-4FF0-918D-AE64BBF20309}"/>
    <dgm:cxn modelId="{B3DD25D0-DA77-41A1-801C-B5DE6A3FB4ED}" srcId="{B9FA7A75-A1ED-49FD-AF9D-2BB2BB930B84}" destId="{C1F6BFA2-200B-44E6-831B-695899349B9D}" srcOrd="3" destOrd="0" parTransId="{531A7DC8-BE86-4681-AD65-6B5057A563C6}" sibTransId="{895651D7-40DB-4FDB-A3F0-AF2EBC0F5F3D}"/>
    <dgm:cxn modelId="{16D4072A-853A-467E-B9D6-FDCE181277A4}" srcId="{B9FA7A75-A1ED-49FD-AF9D-2BB2BB930B84}" destId="{08388A1E-ABCE-40E1-AC19-8656F19613EB}" srcOrd="2" destOrd="0" parTransId="{09A9BF62-F480-4519-8F31-2660625B9FC9}" sibTransId="{EBFE99D6-9AC6-44F4-89F5-7C1B5FF90E81}"/>
    <dgm:cxn modelId="{83AFAF68-50CF-489C-B472-53946C51BA96}" srcId="{B9FA7A75-A1ED-49FD-AF9D-2BB2BB930B84}" destId="{B9984D25-DCB3-49A0-9E39-4048D3020F0D}" srcOrd="4" destOrd="0" parTransId="{A815F72D-1D66-467B-B578-BD71885A133C}" sibTransId="{C5066CEA-0E2F-4471-BEFE-5F3483B08AD4}"/>
    <dgm:cxn modelId="{13A59D1D-90D8-4C2E-9CF7-5EB2BC01BE80}" type="presOf" srcId="{C1F6BFA2-200B-44E6-831B-695899349B9D}" destId="{8558D37B-E0AC-4862-93E0-970529458418}" srcOrd="0" destOrd="0" presId="urn:microsoft.com/office/officeart/2005/8/layout/default#2"/>
    <dgm:cxn modelId="{B2C44843-BAE0-4B84-AE0D-AC57A97945F3}" type="presOf" srcId="{B9FA7A75-A1ED-49FD-AF9D-2BB2BB930B84}" destId="{E9AFC1A6-09C1-4E01-A448-D234E722B875}" srcOrd="0" destOrd="0" presId="urn:microsoft.com/office/officeart/2005/8/layout/default#2"/>
    <dgm:cxn modelId="{4C764D20-A5BE-40E3-8875-34ED12D45BE0}" type="presParOf" srcId="{E9AFC1A6-09C1-4E01-A448-D234E722B875}" destId="{8AE4D03E-E3F4-4660-8A09-DCBC1E222221}" srcOrd="0" destOrd="0" presId="urn:microsoft.com/office/officeart/2005/8/layout/default#2"/>
    <dgm:cxn modelId="{0A9E1DB4-DDFD-403F-BC8B-D03411458F30}" type="presParOf" srcId="{E9AFC1A6-09C1-4E01-A448-D234E722B875}" destId="{95DFB187-25FA-40BD-B33B-0758EEF377D0}" srcOrd="1" destOrd="0" presId="urn:microsoft.com/office/officeart/2005/8/layout/default#2"/>
    <dgm:cxn modelId="{02BCA90C-69D2-410B-B88F-AADC0E0086C1}" type="presParOf" srcId="{E9AFC1A6-09C1-4E01-A448-D234E722B875}" destId="{D7C5D87F-05EE-4FB0-A56D-1134F71A16FC}" srcOrd="2" destOrd="0" presId="urn:microsoft.com/office/officeart/2005/8/layout/default#2"/>
    <dgm:cxn modelId="{70D9C0A5-D4AC-49F8-8EFB-4E08A5D4D8FC}" type="presParOf" srcId="{E9AFC1A6-09C1-4E01-A448-D234E722B875}" destId="{D5CF5FD9-C454-466A-9CA4-0E010A54F507}" srcOrd="3" destOrd="0" presId="urn:microsoft.com/office/officeart/2005/8/layout/default#2"/>
    <dgm:cxn modelId="{D9EB7D4A-C4DB-4C31-BE16-D83A234D8BEC}" type="presParOf" srcId="{E9AFC1A6-09C1-4E01-A448-D234E722B875}" destId="{BD5F27FC-99D0-4416-B411-35FCD5350732}" srcOrd="4" destOrd="0" presId="urn:microsoft.com/office/officeart/2005/8/layout/default#2"/>
    <dgm:cxn modelId="{6404C72A-DACA-4610-9CA5-8A03C6DCC305}" type="presParOf" srcId="{E9AFC1A6-09C1-4E01-A448-D234E722B875}" destId="{6132B730-5CC0-4D68-962D-C297A59B96A0}" srcOrd="5" destOrd="0" presId="urn:microsoft.com/office/officeart/2005/8/layout/default#2"/>
    <dgm:cxn modelId="{E3A4BA00-A698-45F5-B7CF-C965EECD8BB4}" type="presParOf" srcId="{E9AFC1A6-09C1-4E01-A448-D234E722B875}" destId="{8558D37B-E0AC-4862-93E0-970529458418}" srcOrd="6" destOrd="0" presId="urn:microsoft.com/office/officeart/2005/8/layout/default#2"/>
    <dgm:cxn modelId="{EFD89FCF-360B-4CEB-A8CB-9177FD0C071B}" type="presParOf" srcId="{E9AFC1A6-09C1-4E01-A448-D234E722B875}" destId="{7E976B1F-16C9-4C98-A03D-6FFEB2E48979}" srcOrd="7" destOrd="0" presId="urn:microsoft.com/office/officeart/2005/8/layout/default#2"/>
    <dgm:cxn modelId="{1A0744D2-AC1E-4003-BC20-1ABB040029DB}" type="presParOf" srcId="{E9AFC1A6-09C1-4E01-A448-D234E722B875}" destId="{E92D77AF-DBBC-4AF6-A3FA-01E27726C842}" srcOrd="8" destOrd="0" presId="urn:microsoft.com/office/officeart/2005/8/layout/default#2"/>
  </dgm:cxnLst>
  <dgm:bg>
    <a:gradFill flip="none" rotWithShape="1">
      <a:gsLst>
        <a:gs pos="0">
          <a:schemeClr val="accent3">
            <a:lumMod val="60000"/>
            <a:lumOff val="40000"/>
            <a:shade val="30000"/>
            <a:satMod val="115000"/>
          </a:schemeClr>
        </a:gs>
        <a:gs pos="50000">
          <a:schemeClr val="accent3">
            <a:lumMod val="60000"/>
            <a:lumOff val="40000"/>
            <a:shade val="67500"/>
            <a:satMod val="115000"/>
          </a:schemeClr>
        </a:gs>
        <a:gs pos="100000">
          <a:schemeClr val="accent3">
            <a:lumMod val="60000"/>
            <a:lumOff val="40000"/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5AAFA-7BFF-45ED-8452-25CA9616EF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FB704A-4BDE-4317-9D85-BC901AD6A1DE}">
      <dgm:prSet phldrT="[Текст]" custT="1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и развитие архива, сохранность архивного фонда – 7,5 тыс. рублей,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97ABAAD-E9AD-42F6-8A26-52512E1585CD}" type="parTrans" cxnId="{A9EDF82E-9DBF-42F8-B82C-58CB33659D2A}">
      <dgm:prSet/>
      <dgm:spPr/>
      <dgm:t>
        <a:bodyPr/>
        <a:lstStyle/>
        <a:p>
          <a:endParaRPr lang="ru-RU"/>
        </a:p>
      </dgm:t>
    </dgm:pt>
    <dgm:pt modelId="{14050ACA-D216-446C-AAB8-9F9B09380C79}" type="sibTrans" cxnId="{A9EDF82E-9DBF-42F8-B82C-58CB33659D2A}">
      <dgm:prSet/>
      <dgm:spPr/>
      <dgm:t>
        <a:bodyPr/>
        <a:lstStyle/>
        <a:p>
          <a:endParaRPr lang="ru-RU"/>
        </a:p>
      </dgm:t>
    </dgm:pt>
    <dgm:pt modelId="{F0F7AFA9-13F6-4A9D-BEB0-94CA3F1F171C}" type="pres">
      <dgm:prSet presAssocID="{0465AAFA-7BFF-45ED-8452-25CA9616E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72E70-CFAB-4825-BEDE-4CFE6BA3E057}" type="pres">
      <dgm:prSet presAssocID="{1AFB704A-4BDE-4317-9D85-BC901AD6A1DE}" presName="parentText" presStyleLbl="node1" presStyleIdx="0" presStyleCnt="1" custLinFactNeighborX="-405" custLinFactNeighborY="25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DF82E-9DBF-42F8-B82C-58CB33659D2A}" srcId="{0465AAFA-7BFF-45ED-8452-25CA9616EF7F}" destId="{1AFB704A-4BDE-4317-9D85-BC901AD6A1DE}" srcOrd="0" destOrd="0" parTransId="{597ABAAD-E9AD-42F6-8A26-52512E1585CD}" sibTransId="{14050ACA-D216-446C-AAB8-9F9B09380C79}"/>
    <dgm:cxn modelId="{C6B2AB73-704C-444D-8305-503CB59F137C}" type="presOf" srcId="{1AFB704A-4BDE-4317-9D85-BC901AD6A1DE}" destId="{29072E70-CFAB-4825-BEDE-4CFE6BA3E057}" srcOrd="0" destOrd="0" presId="urn:microsoft.com/office/officeart/2005/8/layout/vList2"/>
    <dgm:cxn modelId="{47626D71-CEA2-4161-AFEA-04FDC90630F0}" type="presOf" srcId="{0465AAFA-7BFF-45ED-8452-25CA9616EF7F}" destId="{F0F7AFA9-13F6-4A9D-BEB0-94CA3F1F171C}" srcOrd="0" destOrd="0" presId="urn:microsoft.com/office/officeart/2005/8/layout/vList2"/>
    <dgm:cxn modelId="{7F8917BC-8CA7-43EE-B1CB-91AA725D5226}" type="presParOf" srcId="{F0F7AFA9-13F6-4A9D-BEB0-94CA3F1F171C}" destId="{29072E70-CFAB-4825-BEDE-4CFE6BA3E05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756480-FB4E-4A73-A0C9-3D582FB0B2BF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2D540-E136-41F0-998F-04068148F0CD}">
      <dgm:prSet phldrT="[Текст]"/>
      <dgm:spPr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мероприятия связанные с профессиональной подготовкой, переподготовкой и повышением квалификации – 60,0 тыс. рублей. 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8E28CF-1EA9-426C-B4A3-E97D835B823A}" type="parTrans" cxnId="{7DDF835F-B8BF-45A4-B920-6AC6B5EF13A1}">
      <dgm:prSet/>
      <dgm:spPr/>
      <dgm:t>
        <a:bodyPr/>
        <a:lstStyle/>
        <a:p>
          <a:endParaRPr lang="ru-RU"/>
        </a:p>
      </dgm:t>
    </dgm:pt>
    <dgm:pt modelId="{9DD4D1D0-EA6A-448A-B6AE-0AB537F49F92}" type="sibTrans" cxnId="{7DDF835F-B8BF-45A4-B920-6AC6B5EF13A1}">
      <dgm:prSet/>
      <dgm:spPr/>
      <dgm:t>
        <a:bodyPr/>
        <a:lstStyle/>
        <a:p>
          <a:endParaRPr lang="ru-RU"/>
        </a:p>
      </dgm:t>
    </dgm:pt>
    <dgm:pt modelId="{2973BD7E-E959-49AB-BAD3-DAFE4B8BE0C1}">
      <dgm:prSet phldrT="[Текст]"/>
      <dgm:spPr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в части выплат органам территориального общественного самоуправления – 900,6 тыс. рублей.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DB276F-F2D8-4C17-B743-F021A224D2AF}" type="parTrans" cxnId="{128B9E8A-17A0-4AF1-B679-D51B2E5B97F2}">
      <dgm:prSet/>
      <dgm:spPr/>
      <dgm:t>
        <a:bodyPr/>
        <a:lstStyle/>
        <a:p>
          <a:endParaRPr lang="ru-RU"/>
        </a:p>
      </dgm:t>
    </dgm:pt>
    <dgm:pt modelId="{3C6BB694-AF1F-4B54-B77B-43BB9819369E}" type="sibTrans" cxnId="{128B9E8A-17A0-4AF1-B679-D51B2E5B97F2}">
      <dgm:prSet/>
      <dgm:spPr/>
      <dgm:t>
        <a:bodyPr/>
        <a:lstStyle/>
        <a:p>
          <a:endParaRPr lang="ru-RU"/>
        </a:p>
      </dgm:t>
    </dgm:pt>
    <dgm:pt modelId="{E2811876-8551-4C47-8340-C19AB287C9C2}">
      <dgm:prSet phldrT="[Текст]"/>
      <dgm:spPr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деятельности МУ «Финансово – расчетного учреждения» Медведовского сельского поселения Тимашевского района» -              3 555,3 тыс. рублей.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D7A1D1-22BF-4121-B9C4-78B04C9241FF}" type="parTrans" cxnId="{8EE2028D-99B7-4805-A541-99D2F6734588}">
      <dgm:prSet/>
      <dgm:spPr/>
      <dgm:t>
        <a:bodyPr/>
        <a:lstStyle/>
        <a:p>
          <a:endParaRPr lang="ru-RU"/>
        </a:p>
      </dgm:t>
    </dgm:pt>
    <dgm:pt modelId="{33C951A8-EDA0-46F3-BEBD-67EC1C48F637}" type="sibTrans" cxnId="{8EE2028D-99B7-4805-A541-99D2F6734588}">
      <dgm:prSet/>
      <dgm:spPr/>
      <dgm:t>
        <a:bodyPr/>
        <a:lstStyle/>
        <a:p>
          <a:endParaRPr lang="ru-RU"/>
        </a:p>
      </dgm:t>
    </dgm:pt>
    <dgm:pt modelId="{004C937B-BE5C-4484-B190-418CF26F903A}" type="pres">
      <dgm:prSet presAssocID="{80756480-FB4E-4A73-A0C9-3D582FB0B2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807E8-81DB-4848-8B2C-B45F29FD086B}" type="pres">
      <dgm:prSet presAssocID="{F4C2D540-E136-41F0-998F-04068148F0CD}" presName="node" presStyleLbl="node1" presStyleIdx="0" presStyleCnt="3" custLinFactY="11910" custLinFactNeighborX="479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CB05C-8192-4AA6-9D3C-C87A96C339FD}" type="pres">
      <dgm:prSet presAssocID="{9DD4D1D0-EA6A-448A-B6AE-0AB537F49F92}" presName="sibTrans" presStyleCnt="0"/>
      <dgm:spPr/>
    </dgm:pt>
    <dgm:pt modelId="{7BF111AF-6EAA-4D92-8FF1-1F4C6BAEC96C}" type="pres">
      <dgm:prSet presAssocID="{2973BD7E-E959-49AB-BAD3-DAFE4B8BE0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47522-DE2E-499A-8B75-26403747A6A2}" type="pres">
      <dgm:prSet presAssocID="{3C6BB694-AF1F-4B54-B77B-43BB9819369E}" presName="sibTrans" presStyleCnt="0"/>
      <dgm:spPr/>
    </dgm:pt>
    <dgm:pt modelId="{1BCF3877-570C-45DA-9478-B7F35B6B9980}" type="pres">
      <dgm:prSet presAssocID="{E2811876-8551-4C47-8340-C19AB287C9C2}" presName="node" presStyleLbl="node1" presStyleIdx="2" presStyleCnt="3" custLinFactY="-14079" custLinFactNeighborX="-626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8B9E8A-17A0-4AF1-B679-D51B2E5B97F2}" srcId="{80756480-FB4E-4A73-A0C9-3D582FB0B2BF}" destId="{2973BD7E-E959-49AB-BAD3-DAFE4B8BE0C1}" srcOrd="1" destOrd="0" parTransId="{9BDB276F-F2D8-4C17-B743-F021A224D2AF}" sibTransId="{3C6BB694-AF1F-4B54-B77B-43BB9819369E}"/>
    <dgm:cxn modelId="{7DDF835F-B8BF-45A4-B920-6AC6B5EF13A1}" srcId="{80756480-FB4E-4A73-A0C9-3D582FB0B2BF}" destId="{F4C2D540-E136-41F0-998F-04068148F0CD}" srcOrd="0" destOrd="0" parTransId="{698E28CF-1EA9-426C-B4A3-E97D835B823A}" sibTransId="{9DD4D1D0-EA6A-448A-B6AE-0AB537F49F92}"/>
    <dgm:cxn modelId="{FA49D33D-84E4-4B9C-9118-44DCE8A0B56D}" type="presOf" srcId="{2973BD7E-E959-49AB-BAD3-DAFE4B8BE0C1}" destId="{7BF111AF-6EAA-4D92-8FF1-1F4C6BAEC96C}" srcOrd="0" destOrd="0" presId="urn:microsoft.com/office/officeart/2005/8/layout/default#3"/>
    <dgm:cxn modelId="{8EE2028D-99B7-4805-A541-99D2F6734588}" srcId="{80756480-FB4E-4A73-A0C9-3D582FB0B2BF}" destId="{E2811876-8551-4C47-8340-C19AB287C9C2}" srcOrd="2" destOrd="0" parTransId="{E1D7A1D1-22BF-4121-B9C4-78B04C9241FF}" sibTransId="{33C951A8-EDA0-46F3-BEBD-67EC1C48F637}"/>
    <dgm:cxn modelId="{A1EB899B-7B8E-41A1-80F6-8786DBD1DEBA}" type="presOf" srcId="{E2811876-8551-4C47-8340-C19AB287C9C2}" destId="{1BCF3877-570C-45DA-9478-B7F35B6B9980}" srcOrd="0" destOrd="0" presId="urn:microsoft.com/office/officeart/2005/8/layout/default#3"/>
    <dgm:cxn modelId="{8E97EBA8-B96E-485E-878A-238FE248C5D7}" type="presOf" srcId="{80756480-FB4E-4A73-A0C9-3D582FB0B2BF}" destId="{004C937B-BE5C-4484-B190-418CF26F903A}" srcOrd="0" destOrd="0" presId="urn:microsoft.com/office/officeart/2005/8/layout/default#3"/>
    <dgm:cxn modelId="{612FA027-EC71-4A2F-B94C-863487101F01}" type="presOf" srcId="{F4C2D540-E136-41F0-998F-04068148F0CD}" destId="{C47807E8-81DB-4848-8B2C-B45F29FD086B}" srcOrd="0" destOrd="0" presId="urn:microsoft.com/office/officeart/2005/8/layout/default#3"/>
    <dgm:cxn modelId="{A980BF10-7706-40C5-B6DE-BA9A90625766}" type="presParOf" srcId="{004C937B-BE5C-4484-B190-418CF26F903A}" destId="{C47807E8-81DB-4848-8B2C-B45F29FD086B}" srcOrd="0" destOrd="0" presId="urn:microsoft.com/office/officeart/2005/8/layout/default#3"/>
    <dgm:cxn modelId="{3A54A630-1B74-4506-A097-2A4555E87C62}" type="presParOf" srcId="{004C937B-BE5C-4484-B190-418CF26F903A}" destId="{4C2CB05C-8192-4AA6-9D3C-C87A96C339FD}" srcOrd="1" destOrd="0" presId="urn:microsoft.com/office/officeart/2005/8/layout/default#3"/>
    <dgm:cxn modelId="{DEBE5D78-E74E-4980-BC58-631669B9E810}" type="presParOf" srcId="{004C937B-BE5C-4484-B190-418CF26F903A}" destId="{7BF111AF-6EAA-4D92-8FF1-1F4C6BAEC96C}" srcOrd="2" destOrd="0" presId="urn:microsoft.com/office/officeart/2005/8/layout/default#3"/>
    <dgm:cxn modelId="{9D84852B-697A-489F-82FC-7BFC8583E504}" type="presParOf" srcId="{004C937B-BE5C-4484-B190-418CF26F903A}" destId="{0B847522-DE2E-499A-8B75-26403747A6A2}" srcOrd="3" destOrd="0" presId="urn:microsoft.com/office/officeart/2005/8/layout/default#3"/>
    <dgm:cxn modelId="{F449BA22-9674-470E-A6FC-8A50E48E9889}" type="presParOf" srcId="{004C937B-BE5C-4484-B190-418CF26F903A}" destId="{1BCF3877-570C-45DA-9478-B7F35B6B9980}" srcOrd="4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756480-FB4E-4A73-A0C9-3D582FB0B2BF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2D540-E136-41F0-998F-04068148F0CD}">
      <dgm:prSet phldrT="[Текст]"/>
      <dgm:spPr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Благоустройство парка ст. Медведовской расположенного по адресу ул. Пушкина 3 Г– 27 811,3 тыс. рублей 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8E28CF-1EA9-426C-B4A3-E97D835B823A}" type="parTrans" cxnId="{7DDF835F-B8BF-45A4-B920-6AC6B5EF13A1}">
      <dgm:prSet/>
      <dgm:spPr/>
      <dgm:t>
        <a:bodyPr/>
        <a:lstStyle/>
        <a:p>
          <a:endParaRPr lang="ru-RU"/>
        </a:p>
      </dgm:t>
    </dgm:pt>
    <dgm:pt modelId="{9DD4D1D0-EA6A-448A-B6AE-0AB537F49F92}" type="sibTrans" cxnId="{7DDF835F-B8BF-45A4-B920-6AC6B5EF13A1}">
      <dgm:prSet/>
      <dgm:spPr/>
      <dgm:t>
        <a:bodyPr/>
        <a:lstStyle/>
        <a:p>
          <a:endParaRPr lang="ru-RU"/>
        </a:p>
      </dgm:t>
    </dgm:pt>
    <dgm:pt modelId="{22EF1623-D2D4-4D6E-8F58-181BF54F4F88}">
      <dgm:prSet phldrT="[Текст]"/>
      <dgm:spPr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Оплата услуг по строительному контролю – 472,8 тыс. рублей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02F53E-5BE4-4772-A9C0-3A3A425B5E4B}" type="parTrans" cxnId="{650C2119-0DD1-4801-A3BB-55877850BB59}">
      <dgm:prSet/>
      <dgm:spPr/>
      <dgm:t>
        <a:bodyPr/>
        <a:lstStyle/>
        <a:p>
          <a:endParaRPr lang="ru-RU"/>
        </a:p>
      </dgm:t>
    </dgm:pt>
    <dgm:pt modelId="{225BE1CB-FEC8-4612-BC8D-00274B6B41B4}" type="sibTrans" cxnId="{650C2119-0DD1-4801-A3BB-55877850BB59}">
      <dgm:prSet/>
      <dgm:spPr/>
      <dgm:t>
        <a:bodyPr/>
        <a:lstStyle/>
        <a:p>
          <a:endParaRPr lang="ru-RU"/>
        </a:p>
      </dgm:t>
    </dgm:pt>
    <dgm:pt modelId="{004C937B-BE5C-4484-B190-418CF26F903A}" type="pres">
      <dgm:prSet presAssocID="{80756480-FB4E-4A73-A0C9-3D582FB0B2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807E8-81DB-4848-8B2C-B45F29FD086B}" type="pres">
      <dgm:prSet presAssocID="{F4C2D540-E136-41F0-998F-04068148F0CD}" presName="node" presStyleLbl="node1" presStyleIdx="0" presStyleCnt="2" custScaleX="31336" custScaleY="52073" custLinFactNeighborX="-8419" custLinFactNeighborY="-7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1608E-B63E-4666-B143-E8F621E6BAEC}" type="pres">
      <dgm:prSet presAssocID="{9DD4D1D0-EA6A-448A-B6AE-0AB537F49F92}" presName="sibTrans" presStyleCnt="0"/>
      <dgm:spPr/>
    </dgm:pt>
    <dgm:pt modelId="{29C4190C-301A-4F3B-864E-DC8C780C5BE9}" type="pres">
      <dgm:prSet presAssocID="{22EF1623-D2D4-4D6E-8F58-181BF54F4F88}" presName="node" presStyleLbl="node1" presStyleIdx="1" presStyleCnt="2" custScaleX="31279" custScaleY="49341" custLinFactNeighborX="4991" custLinFactNeighborY="-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F6FAF-4530-4AEA-9072-4838334C7F7C}" type="presOf" srcId="{80756480-FB4E-4A73-A0C9-3D582FB0B2BF}" destId="{004C937B-BE5C-4484-B190-418CF26F903A}" srcOrd="0" destOrd="0" presId="urn:microsoft.com/office/officeart/2005/8/layout/default#3"/>
    <dgm:cxn modelId="{7DDF835F-B8BF-45A4-B920-6AC6B5EF13A1}" srcId="{80756480-FB4E-4A73-A0C9-3D582FB0B2BF}" destId="{F4C2D540-E136-41F0-998F-04068148F0CD}" srcOrd="0" destOrd="0" parTransId="{698E28CF-1EA9-426C-B4A3-E97D835B823A}" sibTransId="{9DD4D1D0-EA6A-448A-B6AE-0AB537F49F92}"/>
    <dgm:cxn modelId="{7E0127D6-F228-4209-87E3-85156E6E5BEB}" type="presOf" srcId="{22EF1623-D2D4-4D6E-8F58-181BF54F4F88}" destId="{29C4190C-301A-4F3B-864E-DC8C780C5BE9}" srcOrd="0" destOrd="0" presId="urn:microsoft.com/office/officeart/2005/8/layout/default#3"/>
    <dgm:cxn modelId="{650C2119-0DD1-4801-A3BB-55877850BB59}" srcId="{80756480-FB4E-4A73-A0C9-3D582FB0B2BF}" destId="{22EF1623-D2D4-4D6E-8F58-181BF54F4F88}" srcOrd="1" destOrd="0" parTransId="{6502F53E-5BE4-4772-A9C0-3A3A425B5E4B}" sibTransId="{225BE1CB-FEC8-4612-BC8D-00274B6B41B4}"/>
    <dgm:cxn modelId="{5EAD6BFA-6953-4534-80F7-6DBE5D3C8F4C}" type="presOf" srcId="{F4C2D540-E136-41F0-998F-04068148F0CD}" destId="{C47807E8-81DB-4848-8B2C-B45F29FD086B}" srcOrd="0" destOrd="0" presId="urn:microsoft.com/office/officeart/2005/8/layout/default#3"/>
    <dgm:cxn modelId="{3E8BAC27-A972-45EC-BD4D-62D58435F300}" type="presParOf" srcId="{004C937B-BE5C-4484-B190-418CF26F903A}" destId="{C47807E8-81DB-4848-8B2C-B45F29FD086B}" srcOrd="0" destOrd="0" presId="urn:microsoft.com/office/officeart/2005/8/layout/default#3"/>
    <dgm:cxn modelId="{AAC33B51-059E-4089-B683-D1543248D4B7}" type="presParOf" srcId="{004C937B-BE5C-4484-B190-418CF26F903A}" destId="{99D1608E-B63E-4666-B143-E8F621E6BAEC}" srcOrd="1" destOrd="0" presId="urn:microsoft.com/office/officeart/2005/8/layout/default#3"/>
    <dgm:cxn modelId="{7569F34A-F584-4BB3-9CF6-4E94449C844E}" type="presParOf" srcId="{004C937B-BE5C-4484-B190-418CF26F903A}" destId="{29C4190C-301A-4F3B-864E-DC8C780C5BE9}" srcOrd="2" destOrd="0" presId="urn:microsoft.com/office/officeart/2005/8/layout/default#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52E9C-4738-4644-AE8B-58E1659FD895}">
      <dsp:nvSpPr>
        <dsp:cNvPr id="0" name=""/>
        <dsp:cNvSpPr/>
      </dsp:nvSpPr>
      <dsp:spPr>
        <a:xfrm>
          <a:off x="0" y="0"/>
          <a:ext cx="7704429" cy="849420"/>
        </a:xfrm>
        <a:prstGeom prst="roundRect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89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проведение межевых работ в отношении земельных участков на постановкой на кадастровый учет – 119,0 тыс. рублей, </a:t>
          </a:r>
          <a:endParaRPr lang="ru-RU" sz="2200" kern="1200" dirty="0"/>
        </a:p>
      </dsp:txBody>
      <dsp:txXfrm>
        <a:off x="0" y="0"/>
        <a:ext cx="7704429" cy="849420"/>
      </dsp:txXfrm>
    </dsp:sp>
    <dsp:sp modelId="{BCD09630-317F-48C9-8D7F-2068B2679EE1}">
      <dsp:nvSpPr>
        <dsp:cNvPr id="0" name=""/>
        <dsp:cNvSpPr/>
      </dsp:nvSpPr>
      <dsp:spPr>
        <a:xfrm>
          <a:off x="0" y="913057"/>
          <a:ext cx="7704429" cy="849420"/>
        </a:xfrm>
        <a:prstGeom prst="roundRect">
          <a:avLst/>
        </a:prstGeom>
        <a:gradFill flip="none" rotWithShape="0">
          <a:gsLst>
            <a:gs pos="0">
              <a:srgbClr val="CC6600">
                <a:tint val="66000"/>
                <a:satMod val="160000"/>
              </a:srgbClr>
            </a:gs>
            <a:gs pos="50000">
              <a:srgbClr val="CC6600">
                <a:tint val="44500"/>
                <a:satMod val="160000"/>
              </a:srgbClr>
            </a:gs>
            <a:gs pos="100000">
              <a:srgbClr val="CC6600">
                <a:tint val="23500"/>
                <a:satMod val="160000"/>
              </a:srgbClr>
            </a:gs>
          </a:gsLst>
          <a:lin ang="135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изготовление технических планов, кадастровых паспортов на объекты недвижимости – 184,0 тыс. рублей,</a:t>
          </a:r>
          <a:endParaRPr lang="ru-RU" sz="2200" kern="1200" dirty="0"/>
        </a:p>
      </dsp:txBody>
      <dsp:txXfrm>
        <a:off x="0" y="913057"/>
        <a:ext cx="7704429" cy="849420"/>
      </dsp:txXfrm>
    </dsp:sp>
    <dsp:sp modelId="{B4558B96-DF86-4656-A01B-59098382F228}">
      <dsp:nvSpPr>
        <dsp:cNvPr id="0" name=""/>
        <dsp:cNvSpPr/>
      </dsp:nvSpPr>
      <dsp:spPr>
        <a:xfrm>
          <a:off x="0" y="1825837"/>
          <a:ext cx="7704429" cy="849420"/>
        </a:xfrm>
        <a:prstGeom prst="roundRect">
          <a:avLst/>
        </a:prstGeom>
        <a:gradFill flip="none" rotWithShape="0">
          <a:gsLst>
            <a:gs pos="0">
              <a:schemeClr val="accent3">
                <a:lumMod val="75000"/>
                <a:tint val="66000"/>
                <a:satMod val="160000"/>
              </a:schemeClr>
            </a:gs>
            <a:gs pos="50000">
              <a:schemeClr val="accent3">
                <a:lumMod val="75000"/>
                <a:tint val="44500"/>
                <a:satMod val="160000"/>
              </a:schemeClr>
            </a:gs>
            <a:gs pos="100000">
              <a:schemeClr val="accent3">
                <a:lumMod val="7500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проведение рыночной оценки объектов недвижимости – 10,0 тыс. рублей,</a:t>
          </a:r>
          <a:endParaRPr lang="ru-RU" sz="2200" kern="1200" dirty="0"/>
        </a:p>
      </dsp:txBody>
      <dsp:txXfrm>
        <a:off x="0" y="1825837"/>
        <a:ext cx="7704429" cy="849420"/>
      </dsp:txXfrm>
    </dsp:sp>
    <dsp:sp modelId="{C79B0E03-0329-49A6-A4BE-FC99F8BA4988}">
      <dsp:nvSpPr>
        <dsp:cNvPr id="0" name=""/>
        <dsp:cNvSpPr/>
      </dsp:nvSpPr>
      <dsp:spPr>
        <a:xfrm>
          <a:off x="0" y="2687101"/>
          <a:ext cx="7704429" cy="849420"/>
        </a:xfrm>
        <a:prstGeom prst="roundRect">
          <a:avLst/>
        </a:prstGeom>
        <a:gradFill flip="none" rotWithShape="0">
          <a:gsLst>
            <a:gs pos="0">
              <a:schemeClr val="tx2">
                <a:lumMod val="60000"/>
                <a:lumOff val="40000"/>
                <a:shade val="30000"/>
                <a:satMod val="115000"/>
              </a:schemeClr>
            </a:gs>
            <a:gs pos="50000">
              <a:schemeClr val="tx2">
                <a:lumMod val="60000"/>
                <a:lumOff val="40000"/>
                <a:shade val="67500"/>
                <a:satMod val="115000"/>
              </a:schemeClr>
            </a:gs>
            <a:gs pos="100000">
              <a:schemeClr val="tx2">
                <a:lumMod val="60000"/>
                <a:lumOff val="4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содержание имущества находящегося в казне Медведовского сельского поселения Тимашевского района – 154,9 </a:t>
          </a:r>
          <a:r>
            <a:rPr lang="ru-RU" sz="2200" kern="1200" dirty="0" err="1" smtClean="0">
              <a:solidFill>
                <a:schemeClr val="tx1"/>
              </a:solidFill>
            </a:rPr>
            <a:t>тыс</a:t>
          </a:r>
          <a:endParaRPr lang="ru-RU" sz="2200" kern="1200" dirty="0"/>
        </a:p>
      </dsp:txBody>
      <dsp:txXfrm>
        <a:off x="0" y="2687101"/>
        <a:ext cx="7704429" cy="8494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74CB95-BB58-4F30-8DD4-9BFFE40E72D9}">
      <dsp:nvSpPr>
        <dsp:cNvPr id="0" name=""/>
        <dsp:cNvSpPr/>
      </dsp:nvSpPr>
      <dsp:spPr>
        <a:xfrm>
          <a:off x="118593" y="3074"/>
          <a:ext cx="2082118" cy="1249271"/>
        </a:xfrm>
        <a:prstGeom prst="rect">
          <a:avLst/>
        </a:prstGeom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Ремонт гравийных дорог – 446,0 тыс. рублей, </a:t>
          </a:r>
          <a:endParaRPr lang="ru-RU" sz="1400" kern="1200" dirty="0"/>
        </a:p>
      </dsp:txBody>
      <dsp:txXfrm>
        <a:off x="118593" y="3074"/>
        <a:ext cx="2082118" cy="1249271"/>
      </dsp:txXfrm>
    </dsp:sp>
    <dsp:sp modelId="{104A9678-AB07-436B-9022-6291A493B32A}">
      <dsp:nvSpPr>
        <dsp:cNvPr id="0" name=""/>
        <dsp:cNvSpPr/>
      </dsp:nvSpPr>
      <dsp:spPr>
        <a:xfrm>
          <a:off x="2408923" y="3074"/>
          <a:ext cx="2082118" cy="1249271"/>
        </a:xfrm>
        <a:prstGeom prst="rect">
          <a:avLst/>
        </a:prstGeom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Ремонт асфальтобетонных дорог – 2083,2 тыс. рублей,</a:t>
          </a:r>
          <a:endParaRPr lang="ru-RU" sz="1400" kern="1200" dirty="0"/>
        </a:p>
      </dsp:txBody>
      <dsp:txXfrm>
        <a:off x="2408923" y="3074"/>
        <a:ext cx="2082118" cy="1249271"/>
      </dsp:txXfrm>
    </dsp:sp>
    <dsp:sp modelId="{1E2D670A-4BAB-48B0-BDE2-8812903F7EBC}">
      <dsp:nvSpPr>
        <dsp:cNvPr id="0" name=""/>
        <dsp:cNvSpPr/>
      </dsp:nvSpPr>
      <dsp:spPr>
        <a:xfrm>
          <a:off x="4699253" y="3074"/>
          <a:ext cx="2082118" cy="1249271"/>
        </a:xfrm>
        <a:prstGeom prst="rect">
          <a:avLst/>
        </a:prstGeom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Грейдирование дорог местного значения  - 316,4 тыс. рублей,</a:t>
          </a:r>
          <a:endParaRPr lang="ru-RU" sz="1400" kern="1200" dirty="0"/>
        </a:p>
      </dsp:txBody>
      <dsp:txXfrm>
        <a:off x="4699253" y="3074"/>
        <a:ext cx="2082118" cy="1249271"/>
      </dsp:txXfrm>
    </dsp:sp>
    <dsp:sp modelId="{485B69BF-F9A6-49E7-8CE7-E213BBA1E548}">
      <dsp:nvSpPr>
        <dsp:cNvPr id="0" name=""/>
        <dsp:cNvSpPr/>
      </dsp:nvSpPr>
      <dsp:spPr>
        <a:xfrm>
          <a:off x="118593" y="1460556"/>
          <a:ext cx="2082118" cy="1249271"/>
        </a:xfrm>
        <a:prstGeom prst="rect">
          <a:avLst/>
        </a:prstGeom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Выполнение работ по зимнему содержанию дорог местного значения – 632,9 тыс. рублей,</a:t>
          </a:r>
          <a:endParaRPr lang="ru-RU" sz="1400" kern="1200" dirty="0"/>
        </a:p>
      </dsp:txBody>
      <dsp:txXfrm>
        <a:off x="118593" y="1460556"/>
        <a:ext cx="2082118" cy="1249271"/>
      </dsp:txXfrm>
    </dsp:sp>
    <dsp:sp modelId="{2D6050DB-CEBC-4AAC-AED6-75E83C27E0A8}">
      <dsp:nvSpPr>
        <dsp:cNvPr id="0" name=""/>
        <dsp:cNvSpPr/>
      </dsp:nvSpPr>
      <dsp:spPr>
        <a:xfrm>
          <a:off x="2408923" y="1460556"/>
          <a:ext cx="2082118" cy="1249271"/>
        </a:xfrm>
        <a:prstGeom prst="rect">
          <a:avLst/>
        </a:prstGeom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Нанесение горизонтальной дорожной разметки и установка дорожных  знаков – 209,0 тыс. рублей,</a:t>
          </a:r>
          <a:endParaRPr lang="ru-RU" sz="1400" kern="1200" dirty="0"/>
        </a:p>
      </dsp:txBody>
      <dsp:txXfrm>
        <a:off x="2408923" y="1460556"/>
        <a:ext cx="2082118" cy="1249271"/>
      </dsp:txXfrm>
    </dsp:sp>
    <dsp:sp modelId="{0492DD98-5D8B-4975-B95F-EB064601C798}">
      <dsp:nvSpPr>
        <dsp:cNvPr id="0" name=""/>
        <dsp:cNvSpPr/>
      </dsp:nvSpPr>
      <dsp:spPr>
        <a:xfrm>
          <a:off x="4699253" y="1460556"/>
          <a:ext cx="2082118" cy="1249271"/>
        </a:xfrm>
        <a:prstGeom prst="rect">
          <a:avLst/>
        </a:prstGeom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Ямочный ремонт асфальтобетонного покрытия – 445,2 тыс. рублей,</a:t>
          </a:r>
          <a:endParaRPr lang="ru-RU" sz="1400" kern="1200" dirty="0"/>
        </a:p>
      </dsp:txBody>
      <dsp:txXfrm>
        <a:off x="4699253" y="1460556"/>
        <a:ext cx="2082118" cy="1249271"/>
      </dsp:txXfrm>
    </dsp:sp>
    <dsp:sp modelId="{AD62E672-679C-4EC3-9716-BE6606F94674}">
      <dsp:nvSpPr>
        <dsp:cNvPr id="0" name=""/>
        <dsp:cNvSpPr/>
      </dsp:nvSpPr>
      <dsp:spPr>
        <a:xfrm>
          <a:off x="2408923" y="2918039"/>
          <a:ext cx="2082118" cy="1249271"/>
        </a:xfrm>
        <a:prstGeom prst="rect">
          <a:avLst/>
        </a:prstGeom>
        <a:gradFill flip="none" rotWithShape="0">
          <a:gsLst>
            <a:gs pos="0">
              <a:schemeClr val="accent5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5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5">
                <a:lumMod val="40000"/>
                <a:lumOff val="6000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Покупка ГПС – 74,2 тыс. рублей. </a:t>
          </a:r>
          <a:endParaRPr lang="ru-RU" sz="1400" kern="1200" dirty="0"/>
        </a:p>
      </dsp:txBody>
      <dsp:txXfrm>
        <a:off x="2408923" y="2918039"/>
        <a:ext cx="2082118" cy="12492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4D03E-E3F4-4660-8A09-DCBC1E222221}">
      <dsp:nvSpPr>
        <dsp:cNvPr id="0" name=""/>
        <dsp:cNvSpPr/>
      </dsp:nvSpPr>
      <dsp:spPr>
        <a:xfrm>
          <a:off x="992" y="513394"/>
          <a:ext cx="3869531" cy="2321718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Обслуживание ШРП и ШГРП -  160,3 тыс. рублей</a:t>
          </a:r>
          <a:endParaRPr lang="ru-RU" sz="2300" kern="1200" dirty="0"/>
        </a:p>
      </dsp:txBody>
      <dsp:txXfrm>
        <a:off x="992" y="513394"/>
        <a:ext cx="3869531" cy="2321718"/>
      </dsp:txXfrm>
    </dsp:sp>
    <dsp:sp modelId="{D7C5D87F-05EE-4FB0-A56D-1134F71A16FC}">
      <dsp:nvSpPr>
        <dsp:cNvPr id="0" name=""/>
        <dsp:cNvSpPr/>
      </dsp:nvSpPr>
      <dsp:spPr>
        <a:xfrm>
          <a:off x="4257476" y="513394"/>
          <a:ext cx="3869531" cy="2321718"/>
        </a:xfrm>
        <a:prstGeom prst="rect">
          <a:avLst/>
        </a:prstGeom>
        <a:gradFill flip="none" rotWithShape="0">
          <a:gsLst>
            <a:gs pos="0">
              <a:srgbClr val="00D694">
                <a:tint val="66000"/>
                <a:satMod val="160000"/>
              </a:srgbClr>
            </a:gs>
            <a:gs pos="50000">
              <a:srgbClr val="00D694">
                <a:tint val="44500"/>
                <a:satMod val="160000"/>
              </a:srgbClr>
            </a:gs>
            <a:gs pos="100000">
              <a:srgbClr val="00D694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Управление реализацией программы, содержание МУ «Управление СТС и ЖКХ Медведовского сельского поселения Тимашевского района»– 2358,4 тыс. рублей </a:t>
          </a:r>
          <a:endParaRPr lang="ru-RU" sz="2300" kern="1200" dirty="0"/>
        </a:p>
      </dsp:txBody>
      <dsp:txXfrm>
        <a:off x="4257476" y="513394"/>
        <a:ext cx="3869531" cy="232171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072E70-CFAB-4825-BEDE-4CFE6BA3E057}">
      <dsp:nvSpPr>
        <dsp:cNvPr id="0" name=""/>
        <dsp:cNvSpPr/>
      </dsp:nvSpPr>
      <dsp:spPr>
        <a:xfrm>
          <a:off x="0" y="263056"/>
          <a:ext cx="8127999" cy="1081079"/>
        </a:xfrm>
        <a:prstGeom prst="round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установка автоматической пожарной сигнализации в здании архива – 10,5 тыс. рублей,</a:t>
          </a:r>
          <a:endParaRPr lang="ru-RU" sz="2800" kern="1200" dirty="0"/>
        </a:p>
      </dsp:txBody>
      <dsp:txXfrm>
        <a:off x="0" y="263056"/>
        <a:ext cx="8127999" cy="1081079"/>
      </dsp:txXfrm>
    </dsp:sp>
    <dsp:sp modelId="{543FB988-0FD2-497A-99B4-A815C1919C80}">
      <dsp:nvSpPr>
        <dsp:cNvPr id="0" name=""/>
        <dsp:cNvSpPr/>
      </dsp:nvSpPr>
      <dsp:spPr>
        <a:xfrm>
          <a:off x="0" y="1437210"/>
          <a:ext cx="8127999" cy="1081079"/>
        </a:xfrm>
        <a:prstGeom prst="roundRect">
          <a:avLst/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текущий ремонт в здании архива – 98,8 тыс. рублей.</a:t>
          </a:r>
          <a:endParaRPr lang="ru-RU" sz="2800" kern="1200" dirty="0"/>
        </a:p>
      </dsp:txBody>
      <dsp:txXfrm>
        <a:off x="0" y="1437210"/>
        <a:ext cx="8127999" cy="10810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7807E8-81DB-4848-8B2C-B45F29FD086B}">
      <dsp:nvSpPr>
        <dsp:cNvPr id="0" name=""/>
        <dsp:cNvSpPr/>
      </dsp:nvSpPr>
      <dsp:spPr>
        <a:xfrm>
          <a:off x="376021" y="1440"/>
          <a:ext cx="3091656" cy="1854993"/>
        </a:xfrm>
        <a:prstGeom prst="rect">
          <a:avLst/>
        </a:prstGeom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оплату гражданско-правовых договоров, заключаемых  с  физическими лицами на проведение ежегодной сверки похозяйственных книг – 184,1 тыс. рублей,  </a:t>
          </a:r>
          <a:endParaRPr lang="ru-RU" sz="1800" kern="1200" dirty="0"/>
        </a:p>
      </dsp:txBody>
      <dsp:txXfrm>
        <a:off x="376021" y="1440"/>
        <a:ext cx="3091656" cy="1854993"/>
      </dsp:txXfrm>
    </dsp:sp>
    <dsp:sp modelId="{7BF111AF-6EAA-4D92-8FF1-1F4C6BAEC96C}">
      <dsp:nvSpPr>
        <dsp:cNvPr id="0" name=""/>
        <dsp:cNvSpPr/>
      </dsp:nvSpPr>
      <dsp:spPr>
        <a:xfrm>
          <a:off x="3776843" y="1440"/>
          <a:ext cx="3091656" cy="1854993"/>
        </a:xfrm>
        <a:prstGeom prst="rect">
          <a:avLst/>
        </a:prstGeom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расходы в части выплат органам территориального общественного самоуправления – 843,7 тыс. рублей, </a:t>
          </a:r>
          <a:endParaRPr lang="ru-RU" sz="1800" kern="1200" dirty="0"/>
        </a:p>
      </dsp:txBody>
      <dsp:txXfrm>
        <a:off x="3776843" y="1440"/>
        <a:ext cx="3091656" cy="1854993"/>
      </dsp:txXfrm>
    </dsp:sp>
    <dsp:sp modelId="{1BCF3877-570C-45DA-9478-B7F35B6B9980}">
      <dsp:nvSpPr>
        <dsp:cNvPr id="0" name=""/>
        <dsp:cNvSpPr/>
      </dsp:nvSpPr>
      <dsp:spPr>
        <a:xfrm>
          <a:off x="2076432" y="2165600"/>
          <a:ext cx="3091656" cy="1854993"/>
        </a:xfrm>
        <a:prstGeom prst="rect">
          <a:avLst/>
        </a:prstGeom>
        <a:gradFill flip="none" rotWithShape="0">
          <a:gsLst>
            <a:gs pos="0">
              <a:srgbClr val="FFCC99">
                <a:shade val="30000"/>
                <a:satMod val="115000"/>
              </a:srgbClr>
            </a:gs>
            <a:gs pos="50000">
              <a:srgbClr val="FFCC99">
                <a:shade val="67500"/>
                <a:satMod val="115000"/>
              </a:srgbClr>
            </a:gs>
            <a:gs pos="100000">
              <a:srgbClr val="FFCC99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обеспечение деятельности МУ «Финансово – расчетного учреждения» Медведовского сельского поселения Тимашевского района» - 2796,2 тыс. рублей.</a:t>
          </a:r>
          <a:endParaRPr lang="ru-RU" sz="1800" kern="1200" dirty="0"/>
        </a:p>
      </dsp:txBody>
      <dsp:txXfrm>
        <a:off x="2076432" y="2165600"/>
        <a:ext cx="3091656" cy="185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E14A-16AB-4C40-A7D8-3F677DBFF089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EAA1-4B8A-4329-A86F-FE349EDDC6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55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5BB7-EDD2-4B8D-93DB-AF0055258AEF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A899-0740-419B-AA5C-A78CCC995C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31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11F0EC-4F60-4544-9956-271209A740FE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9396" y="5481716"/>
            <a:ext cx="9040091" cy="1101437"/>
          </a:xfrm>
          <a:noFill/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Бюджет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Медведовского сельского                                       поселения Тимашевского района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9135762" y="1433385"/>
            <a:ext cx="2158314" cy="6257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415849" y="560175"/>
            <a:ext cx="1746421" cy="7331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едведовское СП_ ПП-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67" y="354227"/>
            <a:ext cx="1482809" cy="17711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5005" y="1919416"/>
            <a:ext cx="6376088" cy="35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677512" y="235528"/>
            <a:ext cx="8598907" cy="75556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677512" y="991088"/>
            <a:ext cx="8598907" cy="26872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Поступление налога на имущество физических лиц прогнозируется в сумме 4500,0 тыс. рублей, что составляет 101,1 % к бюджетному назначению на 2021 г.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основу расчета поступления налога на имущество физических лиц приняты действующие ставки и кадастровая стоимость имущества, с учетом предоставляемых налоговых льгот, установленных решением Совета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от 27 сентября 2016 г. № 111 «Об установлении налога на имущество физических лиц на территории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района», а также  отчета о налоговой базе и структуре начислений по налогу на имущество физических лиц 5-МН.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085607244"/>
              </p:ext>
            </p:extLst>
          </p:nvPr>
        </p:nvGraphicFramePr>
        <p:xfrm>
          <a:off x="1377374" y="3548864"/>
          <a:ext cx="6758709" cy="318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07905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603373" y="283338"/>
            <a:ext cx="8598907" cy="506373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Земельный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4000" b="0" i="0" dirty="0">
              <a:solidFill>
                <a:srgbClr val="90C22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7513" y="789711"/>
            <a:ext cx="8598907" cy="2452255"/>
          </a:xfrm>
        </p:spPr>
        <p:txBody>
          <a:bodyPr anchor="t"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Поступление земельного налога прогнозируется в сумме 16 300,0тыс. рублей, что составляет 104,1% к бюджетному назначению на 2021 г.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основу расчета поступления доходов земельного налога  приняты оценка поступлений в 2021 г.,  данные действующих ставок в разрезе категорий земель, с учётом результатов переоценки кадастровой стоимости земель населенных пунктов и удельных показателей кадастровой стоимости земли  с учетом предоставляемых налоговых льгот, установленных решением Совета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от 8 ноября 2018 г. № 219 «Об установлении земельного налога на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района», отчета о налоговой базе и структуре  начислений по земельному налогу 5- МН.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941523638"/>
              </p:ext>
            </p:extLst>
          </p:nvPr>
        </p:nvGraphicFramePr>
        <p:xfrm>
          <a:off x="1377374" y="3241964"/>
          <a:ext cx="6758709" cy="348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23774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266701"/>
            <a:ext cx="8598907" cy="50222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Арендная плата за муниципальное имущество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768927"/>
            <a:ext cx="8740808" cy="2640479"/>
          </a:xfrm>
        </p:spPr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Объём поступлений доходов от сдачи в аренду имущества, находящегося в муниципальной собственности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прогнозируется  в сумме 500,0тыс. рублей, что составляет 36,0% к уточнённому бюджетному назначению на 2021 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основу расчета поступления доходов от сдачи в аренду имущества, находящегося в муниципальной собственности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приняты, данные главных администраторов доходов в соответствии с действующими договорами аренды, а также с учетом разовых поступлений недоимки в бюджет поселения от ОАО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Атэк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 в 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57680820"/>
              </p:ext>
            </p:extLst>
          </p:nvPr>
        </p:nvGraphicFramePr>
        <p:xfrm>
          <a:off x="1344423" y="3214818"/>
          <a:ext cx="6654800" cy="330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110838"/>
            <a:ext cx="8598907" cy="104255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</a:t>
            </a: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153391"/>
            <a:ext cx="8598907" cy="2414935"/>
          </a:xfrm>
        </p:spPr>
        <p:txBody>
          <a:bodyPr anchor="t"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Объём поступлений доходов от сдачи в аренду земельных участков, находящихся в собственности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прогнозируется  в сумме 22,2 тыс. рублей, что составляет 100% к уточнённому бюджетному назначению на 2021 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расчета поступления доходов от сдачи в аренду земельных участков, находящихся в муниципальной собственности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приняты данные главных администраторов доходов в соответствии с действующими договорами аренды.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885507815"/>
              </p:ext>
            </p:extLst>
          </p:nvPr>
        </p:nvGraphicFramePr>
        <p:xfrm>
          <a:off x="1377373" y="3645950"/>
          <a:ext cx="6654800" cy="305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65253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компенсации затрат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519707"/>
            <a:ext cx="8598907" cy="4765183"/>
          </a:xfrm>
        </p:spPr>
        <p:txBody>
          <a:bodyPr anchor="t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Прочие доходы от компенсации затрат бюджетов сельских поселений, прогнозируется  в сумме 4302,0 тыс. рублей, что составляет 721,3% к уточнённому бюджетному назначению на 2021 г. В основу расчета поступления доходов приняты данные о произведенных затратах бюджетом поселения за МУП ЖКХ «Универсал плюс»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988054332"/>
              </p:ext>
            </p:extLst>
          </p:nvPr>
        </p:nvGraphicFramePr>
        <p:xfrm>
          <a:off x="1377373" y="3429002"/>
          <a:ext cx="6654800" cy="330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65253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Денежные взыскания штрафы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519707"/>
            <a:ext cx="8598907" cy="4765183"/>
          </a:xfrm>
        </p:spPr>
        <p:txBody>
          <a:bodyPr anchor="t">
            <a:norm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Денежные взыскания штрафы, прогнозируется  в сумме 35,0 тыс. рублей, что составляет 90,9% к уточнённому бюджетному назначению          на 2021 г. Поступления прогнозируются с учетом поступлений доходов от административных комиссий в 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988054332"/>
              </p:ext>
            </p:extLst>
          </p:nvPr>
        </p:nvGraphicFramePr>
        <p:xfrm>
          <a:off x="1377373" y="3429002"/>
          <a:ext cx="6654800" cy="3301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65253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реализации имущества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519707"/>
            <a:ext cx="8598907" cy="4765183"/>
          </a:xfrm>
        </p:spPr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Доходы от реализации иного имущества, прогнозируется  в сумме 1100,0тыс. рублей, что составляет 52,7% к уточнённому бюджетному назначению на 2021 г. Прогноз поступлений доходов от реализации имущества на 2021 г. и представлен в соответствии с программой приватизации муниципального имущества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на 2021-2023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988054332"/>
              </p:ext>
            </p:extLst>
          </p:nvPr>
        </p:nvGraphicFramePr>
        <p:xfrm>
          <a:off x="1377373" y="3187338"/>
          <a:ext cx="6654800" cy="354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65253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Возмещение расходов, понесенных в связи с эксплуатацией имущества сельских поселений.</a:t>
            </a: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519707"/>
            <a:ext cx="8598907" cy="4765183"/>
          </a:xfrm>
        </p:spPr>
        <p:txBody>
          <a:bodyPr anchor="t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поступлений доходов прогнозируется в сумме 150,0 тыс. рублей. В основу расчета поступления доходов приняты данные главных администраторов доходов в соответствии с утвержденными тарифами по коммунальным платежам.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988054332"/>
              </p:ext>
            </p:extLst>
          </p:nvPr>
        </p:nvGraphicFramePr>
        <p:xfrm>
          <a:off x="1377373" y="3187338"/>
          <a:ext cx="6654800" cy="3543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677510" y="321972"/>
            <a:ext cx="8595279" cy="70833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28"/>
          <p:cNvSpPr>
            <a:spLocks noGrp="1"/>
          </p:cNvSpPr>
          <p:nvPr>
            <p:ph type="body" idx="2"/>
          </p:nvPr>
        </p:nvSpPr>
        <p:spPr>
          <a:xfrm>
            <a:off x="677510" y="1378040"/>
            <a:ext cx="3855532" cy="4700789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составе доходов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предусматриваются безвозмездные поступления. Объем указанных средств, предусмотренный проектом решения, характеризуется показателями, приведенными в таблице.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Общая сумма безвозмездных поступлений на 2022 г. составляет    115 459,2 тыс. рублей, или 170,8% к уточненному бюджетному назначению на 2021 г.</a:t>
            </a: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1" name="Содержимое 30"/>
          <p:cNvGraphicFramePr>
            <a:graphicFrameLocks noGrp="1"/>
          </p:cNvGraphicFramePr>
          <p:nvPr>
            <p:ph sz="half" idx="1"/>
          </p:nvPr>
        </p:nvGraphicFramePr>
        <p:xfrm>
          <a:off x="5394020" y="1439882"/>
          <a:ext cx="4546458" cy="388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259"/>
                <a:gridCol w="1110199"/>
              </a:tblGrid>
              <a:tr h="738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 бюджета 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996,8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Субсидии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бюджетам сельских поселений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101 261,2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бюджетам сельских поселений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13 201,2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7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115 459,2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015" y="596538"/>
            <a:ext cx="8598907" cy="57912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677511" y="1410789"/>
            <a:ext cx="6311119" cy="5251268"/>
          </a:xfrm>
        </p:spPr>
        <p:txBody>
          <a:bodyPr anchor="t"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Проектом бюджета на 2022 год запланированы расходы в сумме 176 559,0 тыс. рублей. Расходная часть местного бюджета сформирована и представлена в программном формате на основе 13 муниципальных программ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 в сумме 163 099,8 тыс. рублей или 92,4 % от общего объема и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направлениям деятельности предусмотрены бюджетные ассигнования в сумме 13 459,2 тыс. рублей или 7,6 % от всех расходов.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741775185"/>
              </p:ext>
            </p:extLst>
          </p:nvPr>
        </p:nvGraphicFramePr>
        <p:xfrm>
          <a:off x="6959100" y="2147526"/>
          <a:ext cx="4184651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917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502508" y="172995"/>
            <a:ext cx="9311194" cy="1243913"/>
          </a:xfrm>
          <a:ln>
            <a:noFill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2022 год.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i="0" dirty="0">
              <a:solidFill>
                <a:srgbClr val="002060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0355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257577" y="1313647"/>
            <a:ext cx="9517488" cy="5331853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sz="5600" b="1" dirty="0" smtClean="0"/>
              <a:t>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основу расчётов формирования доходной базы бюджета на 2022 год положены прогнозные данные по социально-экономическому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на среднесрочную перспективу в отраслевом и территориальном разрезах, индексы роста цен, заработной платы и инвестиций в основной капитал, показатели собираемости налогов в динамике за предшествующие годы, ряд других параметров, влияющих на изменение налогооблагаемой базы.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Доходная база бюджета рассчитывалась исходя из норм действующего бюджетного и налогового законодательства, а также нормативно-правовых актов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с учётом соответствующих изменений и дополнений.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на 2022 год сформированы на основе прогноза социально-экономического развития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2023 год и плановый период до 2024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58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391" y="204653"/>
            <a:ext cx="8610180" cy="761999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t"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Объемы бюджетных ассигнований в разрезе муниципальных программ на 2022 год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912992" y="1058589"/>
          <a:ext cx="8492263" cy="52919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02299"/>
                <a:gridCol w="4702628"/>
                <a:gridCol w="1136468"/>
                <a:gridCol w="953589"/>
                <a:gridCol w="1097279"/>
              </a:tblGrid>
              <a:tr h="4175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2022/20201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2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19 761,6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105,5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4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Медведовского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6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населения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09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малого и среднего предпринимательства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403,9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120,9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дорожного хозяйства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661,8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016,6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коммунальной инфраструктуры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109,7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581,2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Социально-экономическое и территориальное развитие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4 965,3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882,3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2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архивного дела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3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Информационное обеспечение населения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самоуправления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4 499,5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4515,9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4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697,2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515,9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98,6%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46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расходов, в том числе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116 309,7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176 559,0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151,8%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17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425371" y="0"/>
            <a:ext cx="9123579" cy="770709"/>
          </a:xfrm>
          <a:ln>
            <a:noFill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defTabSz="4572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расходных обязательств в разрезе муниципальных программ в 2022 году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7292864"/>
              </p:ext>
            </p:extLst>
          </p:nvPr>
        </p:nvGraphicFramePr>
        <p:xfrm>
          <a:off x="169817" y="901338"/>
          <a:ext cx="11247121" cy="57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5173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77512" y="609603"/>
            <a:ext cx="8598907" cy="43179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«Развитие культуры»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1115537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«Развитие культуры» на 2022 год предусмотрено             20 105,5 тыс. 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900" y="2032001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«Совершенствование деятельности учреждений культуры»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58901" y="2501900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19 382,0тыс.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1" y="3009900"/>
            <a:ext cx="4279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выполнение муниципальных заданий 3 муниципальным учреждениями, подведомственными администрации Медведовского сельского поселения Тимашевского района (МУК «Медведовская СЦКС», МУК «СЦКС «Родина», МБУК «Медведовская библиотека»</a:t>
            </a:r>
            <a:endParaRPr lang="ru-RU" sz="1200" dirty="0" smtClean="0"/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предоставление иной целевой субсидии на комплектование книжных фондов библиотек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3907" y="3033485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«Старшее поколение»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057901" y="3543300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143,2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0600" y="4051302"/>
            <a:ext cx="257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проведения мероприятий в области поддержки граждан пожилого возраста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4100" y="4620986"/>
            <a:ext cx="31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«Юбилейные и знаменательные даты»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119053" y="5052786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575,3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1953" y="558691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проведения мероприятий по приобщению жителей к местным традициям, к знанию и уважению истории родной станицы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503" y="4772688"/>
            <a:ext cx="4384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«Гармонизация межнациональных </a:t>
            </a: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 и развития национальных культур»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126141" y="5235622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5,0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6062" y="5771244"/>
            <a:ext cx="257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мероприятия направленные на укрепление межнационального и межконфессионального согласия, на поддержку и развитие языков и культуры народов РФ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7330190" y="1738998"/>
          <a:ext cx="3082437" cy="171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593" y="0"/>
            <a:ext cx="10582672" cy="770709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Финансирование муниципального задания учреждений культуры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(тыс. руб.)</a:t>
            </a: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81289" y="840261"/>
          <a:ext cx="4960701" cy="572895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84239"/>
                <a:gridCol w="1876462"/>
              </a:tblGrid>
              <a:tr h="4165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582">
                <a:tc>
                  <a:txBody>
                    <a:bodyPr/>
                    <a:lstStyle/>
                    <a:p>
                      <a:r>
                        <a:rPr lang="ru-RU" sz="14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задание</a:t>
                      </a:r>
                      <a:endParaRPr lang="ru-RU" sz="14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19 205,0</a:t>
                      </a:r>
                      <a:endParaRPr lang="ru-RU" sz="16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</a:tr>
              <a:tr h="416582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начислениями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16380,94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237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коммунальных услуг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147,35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977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Связь, интернет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199,4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402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1560,05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977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Электроэнергия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1098,0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19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Газоснабжение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77,25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977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Теплоснабжение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384,8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66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и услуги по содержанию имущества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66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Сбор,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транспортировка, обработка и размещение ТБО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66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пожарной сигнализации и газопровода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66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и обслуживание аппаратуры и техники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582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работы и услуги,</a:t>
                      </a:r>
                      <a:r>
                        <a:rPr lang="ru-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т.ч.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566,06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507665" y="857365"/>
          <a:ext cx="5140638" cy="56999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130123"/>
                <a:gridCol w="2010515"/>
              </a:tblGrid>
              <a:tr h="40302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0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учреждений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374,6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463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Аттестация  и оценка рабочих мест мед .осмотр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81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Экология  (отчеты, экологический контроль,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и.т.д.)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75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и программное обновление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7467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Бланки, подписка на журналы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69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Заправка огнетушителей, командировочные расходы, заключение на списание ОС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497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Призы, основные средства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783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Материалы, в т.ч.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130,1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497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Дизельное топливо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259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Запасные части, </a:t>
                      </a:r>
                      <a:r>
                        <a:rPr lang="ru-RU" sz="14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 и канц. товары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439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(имущество)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96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Книжный фонд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56676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19 382,0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44646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120463"/>
            <a:ext cx="8598907" cy="1559417"/>
          </a:xfrm>
        </p:spPr>
        <p:txBody>
          <a:bodyPr anchor="t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«Развитие физической культуры и спорта»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объём средств будет направлен на приобретение призов и подарков, а также на питание спортсменов.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395774" y="1249251"/>
          <a:ext cx="2755900" cy="144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8076447" y="3755783"/>
          <a:ext cx="3490175" cy="132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29028" y="3352801"/>
            <a:ext cx="8598907" cy="4078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«Молодежь Медведовского сельского поселения»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771" y="3794547"/>
            <a:ext cx="8594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«Молодежь Медведовского сельского поселения» на 2021 год предусмотрено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объём средств будет направлен на приобретение призов для проведения мероприятий.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23985" y="2249612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151,7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3763199" y="4449869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99,1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8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832" y="560173"/>
            <a:ext cx="4194935" cy="142820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49297" y="599832"/>
            <a:ext cx="3484606" cy="155024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«Молодежь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сельского поселения»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Screenshot_20211203-133221_Instag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6599" y="2049708"/>
            <a:ext cx="4192709" cy="4293644"/>
          </a:xfrm>
        </p:spPr>
      </p:pic>
      <p:pic>
        <p:nvPicPr>
          <p:cNvPr id="11" name="Содержимое 10" descr="Screenshot_20211203-133136_Instagr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284789" y="2176248"/>
            <a:ext cx="3449113" cy="438130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77512" y="609603"/>
            <a:ext cx="8598907" cy="43179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lvl="0" algn="ctr" defTabSz="457200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населения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1115537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«Обеспечение безопасности населения» на 2022 год предусмотрено  682,3 тыс.  рублей.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2" y="5140962"/>
            <a:ext cx="368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95143" y="3128788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580,8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970" y="3666725"/>
            <a:ext cx="42799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050" dirty="0" smtClean="0"/>
              <a:t>приобретение камер обзорного видеонаблюдения – 388,5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1050" dirty="0" smtClean="0"/>
              <a:t>техническое обслуживание систем оповещения – 84,0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1050" dirty="0" smtClean="0"/>
              <a:t>Страхование 7 дамб – 97,5тыс. рублей</a:t>
            </a:r>
          </a:p>
          <a:p>
            <a:pPr>
              <a:buFont typeface="Wingdings" pitchFamily="2" charset="2"/>
              <a:buChar char="Ø"/>
            </a:pPr>
            <a:r>
              <a:rPr lang="ru-RU" sz="1050" dirty="0" smtClean="0"/>
              <a:t>Установка баннеров и информационных табличек – 10,8 тыс. рублей.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9440" y="3523803"/>
            <a:ext cx="44401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«Укрепление правопорядка, профилактика правонарушений, экстремистских, террористических проявлений, усилению борьбы с преступностью, противодействию коррупции»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620018" y="4689520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1,5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1203" y="5352069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изготовление методических материалов (листовок) направленных на профилактику правонарушений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174666" y="1918952"/>
          <a:ext cx="4262907" cy="158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03300" y="2184402"/>
            <a:ext cx="3681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«Гражданская оборона, предупреждение и ликвидация чрезвычайных ситуаций, стихийных бедствий и их последствий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700485" y="5416082"/>
            <a:ext cx="2400300" cy="48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100,0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055" y="5905867"/>
            <a:ext cx="427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Ремонт пожарных гидрантов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450" y="165463"/>
            <a:ext cx="8962879" cy="85344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безопасности населения»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6403" y="1258389"/>
            <a:ext cx="3324079" cy="75329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 defTabSz="457200">
              <a:spcBef>
                <a:spcPct val="0"/>
              </a:spcBef>
            </a:pP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Подпрограмма «Гражданская оборона, предупреждение и ликвидация чрезвычайных ситуаций, стихийных бедствий и их последствий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48025" y="1358538"/>
            <a:ext cx="3393747" cy="96665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 defTabSz="457200">
              <a:spcBef>
                <a:spcPct val="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Подпрограмма  «Укрепление правопорядка, профилактика правонарушений, экстремистских, террористических проявлений, усилению борьбы с преступностью, противодействию коррупции»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49019" y="1406436"/>
            <a:ext cx="3393747" cy="96665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ctr"/>
            <a:endParaRPr lang="ru-RU" sz="4800" b="1" dirty="0" smtClean="0">
              <a:latin typeface="+mn-lt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" name="Содержимое 12" descr="Screenshot_20211203-135452_Instag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86880" y="3008271"/>
            <a:ext cx="2918937" cy="2489103"/>
          </a:xfrm>
        </p:spPr>
      </p:pic>
      <p:pic>
        <p:nvPicPr>
          <p:cNvPr id="16" name="Содержимое 15" descr="Screenshot_20211203-135634_Instagr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5483" y="2869020"/>
            <a:ext cx="3162689" cy="2662225"/>
          </a:xfrm>
        </p:spPr>
      </p:pic>
      <p:pic>
        <p:nvPicPr>
          <p:cNvPr id="11" name="Рисунок 10" descr="Screenshot_20211207-102615_Inst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9076" y="2751438"/>
            <a:ext cx="2797864" cy="27952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2"/>
            <a:ext cx="8598907" cy="497983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«Поддержка малого и среднего предпринимательства»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754" y="1184856"/>
            <a:ext cx="8598907" cy="1803043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«Поддержка малого и среднего предпринимательства»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84705" y="2855516"/>
          <a:ext cx="4863921" cy="1893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6192143" y="2265405"/>
            <a:ext cx="2400300" cy="4695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 0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5308" y="2614412"/>
            <a:ext cx="4997003" cy="2279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объём средств будет направлен на разъяснительную работу о мерах государственной и муниципальной поддержки субъектам малого и среднего предпринимательства (приобретение информационного материала).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7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2"/>
            <a:ext cx="8598907" cy="433589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«Управление муниципальным имуществом»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094707"/>
            <a:ext cx="8598907" cy="1065399"/>
          </a:xfrm>
        </p:spPr>
        <p:txBody>
          <a:bodyPr anchor="t"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«Управление муниципальным имуществом»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778841" y="1880318"/>
          <a:ext cx="4567707" cy="233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5444588" y="1820083"/>
            <a:ext cx="2400300" cy="48260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1 120,9тыс.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881488" y="2440642"/>
          <a:ext cx="7704429" cy="358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680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0432" y="2248931"/>
            <a:ext cx="7118107" cy="121096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4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на 2022 год</a:t>
            </a:r>
            <a:endParaRPr lang="ru-RU" sz="24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6215" y="1275008"/>
            <a:ext cx="8980205" cy="5582992"/>
          </a:xfrm>
        </p:spPr>
        <p:txBody>
          <a:bodyPr>
            <a:noAutofit/>
          </a:bodyPr>
          <a:lstStyle/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2022 год (далее – Основные направления) подготовлены в рамках составления проекта местного бюджета на очередной финансовый год в соответствии со статьей 184.2 Бюджетного кодекса Российской Федерации.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разработаны в соответствии с Бюджетным кодексом Российской Федерации,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и налоговая политика направлена на рациональное и эффективное использование бюджетных ресурсов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района, на совершенствование налогообложения и управления финансовыми ресурсами.</a:t>
            </a:r>
          </a:p>
          <a:p>
            <a:pPr algn="just"/>
            <a:endParaRPr lang="ru-RU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43" y="352167"/>
            <a:ext cx="2536226" cy="169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7101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2"/>
            <a:ext cx="8598907" cy="41081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дорожного хозяйства»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041325"/>
            <a:ext cx="8598907" cy="1105529"/>
          </a:xfrm>
        </p:spPr>
        <p:txBody>
          <a:bodyPr anchor="t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  «Развитие дорожного хозяйства» на 2022 год предусмотрено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8868663" y="1701173"/>
            <a:ext cx="2400300" cy="482600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8 016,6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2508" y="2183027"/>
          <a:ext cx="9457038" cy="436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2664940" y="2780267"/>
            <a:ext cx="263611" cy="337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95569" y="2817340"/>
            <a:ext cx="263611" cy="337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97893" y="4172465"/>
            <a:ext cx="263611" cy="337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646140" y="4143632"/>
            <a:ext cx="263611" cy="337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45493" y="5659395"/>
            <a:ext cx="263611" cy="337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119227" y="4876800"/>
          <a:ext cx="2884729" cy="1647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98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1"/>
            <a:ext cx="8636307" cy="53993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дорожного хозяйства»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5591" y="3701144"/>
            <a:ext cx="4485965" cy="417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Грейдирование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подсыпка дорог, ремонт дорог, ямочный ремонт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957877" y="3788230"/>
            <a:ext cx="2075810" cy="31421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Ремонт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тротуаров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71313" y="3523559"/>
            <a:ext cx="2215736" cy="52945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Выполнение работ по зимнему содержанию дорог местного значения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Screenshot_20211207-100259_Instag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7086" y="1451317"/>
            <a:ext cx="1737173" cy="2187551"/>
          </a:xfrm>
        </p:spPr>
      </p:pic>
      <p:pic>
        <p:nvPicPr>
          <p:cNvPr id="18" name="Содержимое 17" descr="Screenshot_20211207-100309_Instagr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46853" y="1393653"/>
            <a:ext cx="1818087" cy="2272185"/>
          </a:xfrm>
        </p:spPr>
      </p:pic>
      <p:pic>
        <p:nvPicPr>
          <p:cNvPr id="20" name="Рисунок 19" descr="Screenshot_20211207-100402_Inst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9209" y="1316458"/>
            <a:ext cx="1870337" cy="2395159"/>
          </a:xfrm>
          <a:prstGeom prst="rect">
            <a:avLst/>
          </a:prstGeom>
        </p:spPr>
      </p:pic>
      <p:pic>
        <p:nvPicPr>
          <p:cNvPr id="22" name="Рисунок 21" descr="Screenshot_20211207-100955_Instagr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6453" y="1161536"/>
            <a:ext cx="2034980" cy="2174788"/>
          </a:xfrm>
          <a:prstGeom prst="rect">
            <a:avLst/>
          </a:prstGeom>
        </p:spPr>
      </p:pic>
      <p:pic>
        <p:nvPicPr>
          <p:cNvPr id="23" name="Рисунок 22" descr="IMG-20211207-WA0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295" y="4245234"/>
            <a:ext cx="1585783" cy="2114378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325520" y="6420219"/>
            <a:ext cx="2075810" cy="31421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Установка дорожных знаков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IMG-20211207-WA0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0391" y="4201295"/>
            <a:ext cx="1772679" cy="2051426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7949514" y="6358436"/>
            <a:ext cx="2454875" cy="31009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Нанесение дорожной разметки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IMG-20211207-WA00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087" y="4401451"/>
            <a:ext cx="3987042" cy="1793403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295136" y="6370791"/>
            <a:ext cx="4160108" cy="35952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Установка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ИДН (лежачий полицейский)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532" y="583845"/>
            <a:ext cx="8598907" cy="489583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коммунальной инфраструктуры»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513" y="1142115"/>
            <a:ext cx="8598907" cy="4314423"/>
          </a:xfrm>
        </p:spPr>
        <p:txBody>
          <a:bodyPr anchor="t"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«Развитие коммунальной инфраструктуры» 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102061" y="1917782"/>
            <a:ext cx="2400300" cy="482600"/>
          </a:xfrm>
          <a:prstGeom prst="horizont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95 281,2тыс. рублей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319106" y="2457232"/>
          <a:ext cx="8090979" cy="397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9209902" y="958564"/>
          <a:ext cx="2421925" cy="177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013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40" y="0"/>
            <a:ext cx="9145757" cy="88827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lvl="0" algn="ctr"/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Основное мероприятие : Обеспечение деятельности подведомственных учреждений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b="1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94981" y="1548960"/>
          <a:ext cx="8831899" cy="47915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47503"/>
                <a:gridCol w="1984396"/>
              </a:tblGrid>
              <a:tr h="3840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Зарплата работников МУ "СТС и ЖКХ</a:t>
                      </a:r>
                      <a:r>
                        <a:rPr lang="ru-RU" sz="1400" u="none" baseline="0" dirty="0" smtClean="0">
                          <a:ln>
                            <a:solidFill>
                              <a:srgbClr val="000000"/>
                            </a:solidFill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i="0" u="none" baseline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3 382,2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затраты</a:t>
                      </a:r>
                      <a:endParaRPr lang="ru-RU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Сопровождение программ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ГСМ на служебный автомобиль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Масла и обслуживание автотранспорта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Запчасти и автошины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предрейсового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технического   и медицинского осмотра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Канцтовары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картриджей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Запчасти на компьютер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5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Загрязнение окружающей среды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4083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rgbClr val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ln>
                          <a:solidFill>
                            <a:srgbClr val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rgbClr val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4 238,2</a:t>
                      </a:r>
                      <a:endParaRPr lang="ru-RU" dirty="0">
                        <a:ln>
                          <a:solidFill>
                            <a:srgbClr val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4153" y="1071157"/>
            <a:ext cx="9084796" cy="45719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МУ "Управление СТС и ЖКХ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района "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05679" cy="67056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коммунальной инфраструктуры»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ечный огон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8229" y="1603415"/>
            <a:ext cx="2235668" cy="19496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Канализац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261557" y="1758024"/>
            <a:ext cx="2252919" cy="1850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5" descr="Канализац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3665" y="1583901"/>
            <a:ext cx="1977081" cy="2426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5" descr="Канализац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7351" y="1592611"/>
            <a:ext cx="1894703" cy="2426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44138" y="4223656"/>
            <a:ext cx="2024743" cy="110599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Обслуживание ШРП и  ГРШП и содержание газопровода низкого давления  (Вечный огонь)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24151" y="4389120"/>
            <a:ext cx="4802659" cy="9013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Теплоснабжение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12789" y="4257903"/>
            <a:ext cx="2076995" cy="9492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Водоснабжение и водоотведение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765" y="569844"/>
            <a:ext cx="8598907" cy="39756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«Социально - экономическое и территориальное развитие»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067827"/>
            <a:ext cx="8598907" cy="1569356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«Социально - экономическое и территориальное развитие»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20073" y="2704011"/>
          <a:ext cx="6127095" cy="35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Горизонтальный свиток 5"/>
          <p:cNvSpPr/>
          <p:nvPr/>
        </p:nvSpPr>
        <p:spPr>
          <a:xfrm>
            <a:off x="5916268" y="2009222"/>
            <a:ext cx="2400300" cy="482600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4 882,3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3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0"/>
            <a:ext cx="8598907" cy="64008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«Социально - экономическое и территориальное развитие»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207" y="1867993"/>
            <a:ext cx="8329512" cy="3206516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обустройство тротуара по ул. Мира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1 587,8 тыс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уборка и инвентаризация кладбищ– 280,0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сбор и вывоз ТБО на территории поселения  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338,0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чистка ливневых каналов – 310,0 тыс. рублей.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безнадзорных животных – 158,7 тыс. рублей,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утилизация биологических отходов –18,5 тыс. рублей,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выкашивание сорной растительности – 350,0 тыс. рублей,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текущий ремонт памятников – 120,0 тыс. рублей,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Коммунальные расходы по уличному освещению – 1 248,8 тыс. рублей.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00571" y="1112484"/>
            <a:ext cx="3087756" cy="788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4 882,3 тыс. рублей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276" y="1210615"/>
            <a:ext cx="396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«Благоустройство и озеленение территории поселения»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116" y="5240919"/>
            <a:ext cx="847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 «Создание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безбаръерной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 для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граждан»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09601" y="5995854"/>
            <a:ext cx="8610215" cy="5050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среды для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граждан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– 470,5 тыс. рублей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8094234" y="5829002"/>
            <a:ext cx="1781287" cy="571801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470,5 тыс. рублей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3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02" y="165464"/>
            <a:ext cx="8623243" cy="409303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«Социально - экономическое и территориальное развитие»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7397" y="3322319"/>
            <a:ext cx="2801564" cy="4789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Ремонт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пешеходных мостов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4071" y="3526970"/>
            <a:ext cx="2570787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Озеленение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территории поселения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26505" y="3561804"/>
            <a:ext cx="2570787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Обустройство тротуара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20905" y="6313712"/>
            <a:ext cx="2570787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Уборка и инвентаризация кладбищ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30013" y="6335483"/>
            <a:ext cx="2570787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Текущий ремонт памятников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3" descr="Детские площад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4757" y="4073958"/>
            <a:ext cx="1911178" cy="2166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361458" y="6309828"/>
            <a:ext cx="2570787" cy="365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среды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18" descr="Screenshot_20211207-102920_Instagr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570" y="807307"/>
            <a:ext cx="1924679" cy="2434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19" descr="Screenshot_20211207-100700_Inst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0248" y="749646"/>
            <a:ext cx="2243196" cy="2677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Рисунок 20" descr="Screenshot_20211207-100402_Instagr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1987" y="766119"/>
            <a:ext cx="2084522" cy="2669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Рисунок 21" descr="Screenshot_20211207-102832_Instagra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042" y="4127156"/>
            <a:ext cx="2069038" cy="1977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Рисунок 22" descr="Screenshot_20211207-102951_Instagra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09471" y="4077730"/>
            <a:ext cx="2332446" cy="2174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0"/>
            <a:ext cx="8598907" cy="130935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архивного дела»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2021984"/>
            <a:ext cx="8598907" cy="1079026"/>
          </a:xfrm>
        </p:spPr>
        <p:txBody>
          <a:bodyPr anchor="t"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«Развитие архивного дела»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387687" y="2476037"/>
          <a:ext cx="3588913" cy="222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6116993" y="2689828"/>
            <a:ext cx="2400300" cy="4826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7,5 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843688" y="3476606"/>
          <a:ext cx="8128000" cy="279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777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307" y="609600"/>
            <a:ext cx="8598907" cy="42071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«Информационное обеспечение населения»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3" y="1107585"/>
            <a:ext cx="8598907" cy="1463339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«Информационное обеспечение населения»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 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313053" y="1893194"/>
          <a:ext cx="3977427" cy="191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3399245" y="2228162"/>
            <a:ext cx="2400300" cy="482600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200,0 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750950" y="3243979"/>
            <a:ext cx="6387921" cy="2543577"/>
          </a:xfrm>
          <a:prstGeom prst="wedgeRoundRectCallou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в средствах массовой информации нормативно-правовых актов, объявлений, информации о социально-экономическом и культурном развитии поселения, о развитии его общественной инфраструктуры и иной официальной информации.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0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512" y="0"/>
            <a:ext cx="8598907" cy="74140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 бюджета по налоговым и неналоговым доходам на</a:t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2022 г. </a:t>
            </a:r>
            <a:endParaRPr lang="ru-RU" sz="2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3839626"/>
              </p:ext>
            </p:extLst>
          </p:nvPr>
        </p:nvGraphicFramePr>
        <p:xfrm>
          <a:off x="574765" y="1523854"/>
          <a:ext cx="7555105" cy="5240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001"/>
                <a:gridCol w="1090404"/>
                <a:gridCol w="1053663"/>
                <a:gridCol w="1092037"/>
              </a:tblGrid>
              <a:tr h="10755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видов доходов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Уточнённое бюджетное назначение на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 бюджета на 2022 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2022/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20201</a:t>
                      </a:r>
                      <a:r>
                        <a:rPr lang="ru-RU" sz="1200" b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%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20900,0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21900,0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Акцизы на нефтепродукты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7 328,7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8016,6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ЕСХН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4173,6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Налог на имущество физических лиц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4 450,0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101,1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8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Земельный налог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15655,6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Доходы от аренды земли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Возмещение расходов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Доходы от аренды имущества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1387,1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Доходы от оказания платных услуг и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омпенсация затрат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596,4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4302,0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721,3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Денежные взыскания штрафы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от реализации имущества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2085,6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1100,0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79,1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Невыясненные поступления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-57,8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56823,4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61099,8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4"/>
          <p:cNvSpPr txBox="1">
            <a:spLocks/>
          </p:cNvSpPr>
          <p:nvPr/>
        </p:nvSpPr>
        <p:spPr>
          <a:xfrm>
            <a:off x="677511" y="744584"/>
            <a:ext cx="8598907" cy="1123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eaLnBrk="1" hangingPunct="1"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2022 г. доходы бюджета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прогнозируются в объеме 176 559,0 тыс. рублей. Из них налоговые и неналоговые доходы – 61 099,8 тыс. рублей, безвозмездные поступления – 115 459,2 тыс. рублей.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862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097" y="609602"/>
            <a:ext cx="8598907" cy="39756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«Обеспечение деятельности органов местного самоуправления»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008" y="1067828"/>
            <a:ext cx="8598907" cy="1503095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«Обеспечение деятельности органов местного самоуправления»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</a:t>
            </a: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05531" y="1623812"/>
          <a:ext cx="48743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3943699" y="2060541"/>
            <a:ext cx="2400300" cy="482600"/>
          </a:xfrm>
          <a:prstGeom prst="horizontalScroll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4 515,9 тыс.  рублей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601482" y="2667987"/>
          <a:ext cx="7244523" cy="402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669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21" y="1260389"/>
            <a:ext cx="3823995" cy="107915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Основное мероприятие: «Обеспечение деятельности подведомственных учреждений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1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2378" y="2724820"/>
            <a:ext cx="3855532" cy="258444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20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МУ «Финансово - расчетного учреждения»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767263" y="1676400"/>
          <a:ext cx="6815139" cy="50787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723285"/>
                <a:gridCol w="20918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Зарплата работников и начисления 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выплаты по оплате труда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 «ФРУ»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3 020,2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затраты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Сопровождение программ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 и семинары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Канцтовары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46101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Стеллажи для документов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картриджей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Запчасти на компьютер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по экологии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3 555,3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8028" marR="138028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609602"/>
            <a:ext cx="8598907" cy="39756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среды»</a:t>
            </a: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008" y="1067828"/>
            <a:ext cx="8598907" cy="1503095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мероприятий муниципальной программы Медведовского сельского поселения Тимашевского района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предусмотрено</a:t>
            </a:r>
          </a:p>
          <a:p>
            <a:pPr marL="342900" indent="-342900"/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140589" y="1284178"/>
          <a:ext cx="4874371" cy="343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3787181" y="2414769"/>
            <a:ext cx="2400300" cy="482600"/>
          </a:xfrm>
          <a:prstGeom prst="horizontalScroll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28 284,1 тыс.  рублей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13253" y="3023286"/>
          <a:ext cx="8217929" cy="383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669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7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1426" y="3105665"/>
            <a:ext cx="3468129" cy="2601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7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6043" y="3080951"/>
            <a:ext cx="3415957" cy="2561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Screenshot_20211207-102631_Inst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98" y="3072714"/>
            <a:ext cx="2884194" cy="2772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491048" y="1235676"/>
            <a:ext cx="847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Благоустройство парка ст. Медведовской расположенного по адресу ул. Пушкина 3 </a:t>
            </a:r>
            <a:endParaRPr lang="ru-R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399246" y="218942"/>
            <a:ext cx="9247031" cy="1223492"/>
          </a:xfrm>
          <a:ln>
            <a:noFill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defTabSz="457200">
              <a:spcBef>
                <a:spcPts val="1"/>
              </a:spcBef>
              <a:buNone/>
            </a:pP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расходы</a:t>
            </a:r>
            <a:b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на 2022 год бюджетных ассигнований по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направлениям деятельности предусматривается в общей сумме 13 201,9тыс. рублей или 7,5% от общего объема расходов местного бюджета.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7292864"/>
              </p:ext>
            </p:extLst>
          </p:nvPr>
        </p:nvGraphicFramePr>
        <p:xfrm>
          <a:off x="222068" y="1672046"/>
          <a:ext cx="11403875" cy="5185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5173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3" y="1"/>
            <a:ext cx="8598907" cy="43107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830" y="496391"/>
            <a:ext cx="9728148" cy="6204857"/>
          </a:xfrm>
        </p:spPr>
        <p:txBody>
          <a:bodyPr anchor="t"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Совета Медведовского сельского поселения Тимашевского района предусмотрены средства на 2022 год  в сумме  3,0 тыс. рублей.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передачу межбюджетных трансфертов на реализацию полномочий поселения по осуществлению внешнего муниципального финансового контроля предусмотрены средства на 2022 год  в сумме  231,1 тыс. рублей.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главы Медведовского сельского поселения Тимашевского района предусмотрены средства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 в сумме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1286,3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обеспечение деятельности администрации Медведовского сельского поселения Тимашевского района предусмотрены средства на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 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10187,6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рублей.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расходах администрации Медведовского сельского поселения Тимашевского района как главного распорядителя средств местного бюджета учтены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переданные отдельные государственные полномочия по образованию и организации деятельности административных комиссий на 2022 год –  7,6 тыс. рублей.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передачу межбюджетных трансфертов из местного бюджета на реализацию полномочий по осуществлению внутреннего муниципального финансового контроля в сумме 141,3тыс. рублей.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резервного фонда администрации Медведовского сельского поселения Тимашевского района на 2022 год в объёме 25,0 тыс. рублей.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Субвенций на осуществление переданных полномочий Российской Федерации по ведению первичного воинского учета на территориях, где отсутствуют военные комиссариаты (за счет средств федерального бюджета), на 2022 год запланировано 989,2 тыс. рублей.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решения Совета Медведовского сельского поселения Тимашевского района № 262 от 29 августа 2013 года "Об утверждении положения о дополнительном материальном обеспечении  за выслугу лет лицам, замещавшим муниципальные должности на постоянной основе и должности муниципальной службы в администрации Медведовского сельского поселения Тимашевского района",  на 2022 год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419,7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рублей.</a:t>
            </a:r>
          </a:p>
          <a:p>
            <a:pPr mar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обслуживание государственного внутреннего и муниципального долга на 2022 год запланировано  </a:t>
            </a:r>
          </a:p>
          <a:p>
            <a:pPr mar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60,0 тыс.рублей.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7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191" y="195945"/>
            <a:ext cx="1355903" cy="189949"/>
          </a:xfrm>
        </p:spPr>
        <p:txBody>
          <a:bodyPr>
            <a:normAutofit/>
          </a:bodyPr>
          <a:lstStyle/>
          <a:p>
            <a:pPr algn="ctr"/>
            <a:endParaRPr lang="ru-RU" sz="8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325612" y="241220"/>
            <a:ext cx="8948056" cy="1018903"/>
          </a:xfrm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администрации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Медведовского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Тимашевского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287840" y="1317231"/>
          <a:ext cx="4683533" cy="44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53"/>
                <a:gridCol w="2730137"/>
                <a:gridCol w="1567543"/>
              </a:tblGrid>
              <a:tr h="3347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(тыс.руб.)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сотрудников администрации и начисления на выплаты по оплате труда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8644,0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Коммунальные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742,2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затраты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Лицензионное программное обеспечение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Подписка на газеты и журналы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услуг по охране труда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ГСМ на служебный автомобиль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предрейсового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технического и медицинского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осмотра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6014213" y="1302240"/>
          <a:ext cx="4585064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5"/>
                <a:gridCol w="2599509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(тыс.руб.)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«Чистый город»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администрации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Бланки строгой отчетности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Канцелярские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Хозяйственные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Грамоты и открытки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картриджей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Запасные части на компьютер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10 038,7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462" y="1532586"/>
            <a:ext cx="7768959" cy="189319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Финансово-экономический отдел администрации Медведовского сельского поселения Тимашевского района</a:t>
            </a:r>
            <a:endParaRPr lang="ru-RU" sz="28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9040" y="5556016"/>
            <a:ext cx="6343723" cy="1015663"/>
          </a:xfrm>
        </p:spPr>
        <p:txBody>
          <a:bodyPr wrap="none" anchor="ctr" anchorCtr="0">
            <a:normAutofit/>
          </a:bodyPr>
          <a:lstStyle/>
          <a:p>
            <a:pPr algn="ctr"/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Медведовская ул. Ленина, д. 54 </a:t>
            </a:r>
          </a:p>
          <a:p>
            <a:pPr algn="ctr"/>
            <a:r>
              <a:rPr lang="ru-RU" sz="2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8(86130)71899</a:t>
            </a: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399246" y="218942"/>
            <a:ext cx="9247031" cy="1223492"/>
          </a:xfrm>
          <a:ln>
            <a:noFill/>
          </a:ln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4572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поступления налоговых и неналоговых поступлений в бюджет Медведовского сельского поселения Тимашевского района в 2022 г.</a:t>
            </a:r>
            <a:endParaRPr lang="ru-RU" sz="2400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7292864"/>
              </p:ext>
            </p:extLst>
          </p:nvPr>
        </p:nvGraphicFramePr>
        <p:xfrm>
          <a:off x="0" y="1477279"/>
          <a:ext cx="11854249" cy="538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51730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597069" y="275563"/>
            <a:ext cx="8834907" cy="51515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>
            <a:normAutofit/>
          </a:bodyPr>
          <a:lstStyle/>
          <a:p>
            <a:pPr algn="ctr" defTabSz="457200">
              <a:spcBef>
                <a:spcPts val="1"/>
              </a:spcBef>
              <a:buNone/>
            </a:pPr>
            <a:r>
              <a:rPr lang="ru-RU" sz="24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основных видов доходов на 2022 г.</a:t>
            </a:r>
            <a:endParaRPr lang="ru-RU" sz="2400" b="1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677510" y="695461"/>
            <a:ext cx="3855532" cy="4666059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структуре налоговых и неналоговых доходов основная сумма поступлений  в 2022 г. запланирована от пяти доходных источников: налога на доходы физических – 35,8%, земельного налога – 26,7%, акцизы на нефтепродукты – 13,1%, налог на имущество физических лиц – 7,4%, единый сельскохозяйственный налог – 6,8%.</a:t>
            </a:r>
          </a:p>
          <a:p>
            <a:endParaRPr lang="ru-RU" sz="1800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4760914" y="139114"/>
          <a:ext cx="4511876" cy="631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8171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677512" y="270166"/>
            <a:ext cx="8598907" cy="54032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lvl="1" algn="ctr" defTabSz="457200" rtl="0">
              <a:spcBef>
                <a:spcPts val="1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677512" y="1143002"/>
            <a:ext cx="8598907" cy="18911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Поступление налога на доходы физических лиц прогнозируется в сумме 21 900,0 тыс. рублей, что составляет 104,8 %, к бюджетному назначению на 2021 г.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основу расчета поступления налога на доходы физических лиц приняты оценка исполнения бюджета по налогу в 2021 г., прогноз динамики налоговой базы по налогу на доходы физических лиц, в том числе фонда оплаты труда, и нормативов отчислений в бюджеты сельских поселений.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endParaRPr lang="ru-RU" sz="18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171397280"/>
              </p:ext>
            </p:extLst>
          </p:nvPr>
        </p:nvGraphicFramePr>
        <p:xfrm>
          <a:off x="1377374" y="3106884"/>
          <a:ext cx="6758709" cy="362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04100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677512" y="206842"/>
            <a:ext cx="8598907" cy="56237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Акцизы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700" b="0" i="0" dirty="0">
              <a:solidFill>
                <a:srgbClr val="90C22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642552" y="760982"/>
            <a:ext cx="8625629" cy="240234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Поступление доходов от уплаты акцизов по подакцизным товарам (продукции) прогнозируется в сумме 8016,6 тыс. рублей, что составляет 109,4% к бюджетному назначению на 2021 г.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поступления акцизов на 2022 г. планируется, исходя из дифференцированного норматива отчисления на автомобильный и прямогонный бензин, дизельное топливо, моторные масла для  дизельных и (или) карбюраторных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двигателей производимых на территории Российской Федерации, в бюджет поселения</a:t>
            </a:r>
            <a:r>
              <a:rPr lang="ru-RU" sz="1600" dirty="0" smtClean="0"/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584755531"/>
              </p:ext>
            </p:extLst>
          </p:nvPr>
        </p:nvGraphicFramePr>
        <p:xfrm>
          <a:off x="1410324" y="3314981"/>
          <a:ext cx="6758709" cy="269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94626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677512" y="609602"/>
            <a:ext cx="8598907" cy="75556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i="0" dirty="0">
              <a:solidFill>
                <a:srgbClr val="90C22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677512" y="1365163"/>
            <a:ext cx="8598907" cy="183523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Поступление единого сельскохозяйственного налога прогнозируется в сумме 4200,0 тыс. рублей, что составляет 100,6 % к бюджетному назначению на 2021 г.</a:t>
            </a:r>
            <a:endParaRPr lang="ru-RU" sz="2000" b="0" i="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66908603"/>
              </p:ext>
            </p:extLst>
          </p:nvPr>
        </p:nvGraphicFramePr>
        <p:xfrm>
          <a:off x="1377374" y="2619634"/>
          <a:ext cx="6758709" cy="411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28892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5977</TotalTime>
  <Words>3318</Words>
  <Application>Microsoft Office PowerPoint</Application>
  <PresentationFormat>Произвольный</PresentationFormat>
  <Paragraphs>618</Paragraphs>
  <Slides>47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  <vt:variant>
        <vt:lpstr>Произвольные показы</vt:lpstr>
      </vt:variant>
      <vt:variant>
        <vt:i4>1</vt:i4>
      </vt:variant>
    </vt:vector>
  </HeadingPairs>
  <TitlesOfParts>
    <vt:vector size="49" baseType="lpstr">
      <vt:lpstr>Поток</vt:lpstr>
      <vt:lpstr>              Бюджет Медведовского сельского                                       поселения Тимашевского района</vt:lpstr>
      <vt:lpstr>Проект бюджета Медведовского сельского поселения  на 2022 год. </vt:lpstr>
      <vt:lpstr>Основные направления бюджетной и налоговой политики Медведовского сельского поселения Тимашевского района на 2022 год</vt:lpstr>
      <vt:lpstr>Проект  бюджета по налоговым и неналоговым доходам на  2022 г. </vt:lpstr>
      <vt:lpstr>Структура поступления налоговых и неналоговых поступлений в бюджет Медведовского сельского поселения Тимашевского района в 2022 г.</vt:lpstr>
      <vt:lpstr>Структура основных видов доходов на 2022 г.</vt:lpstr>
      <vt:lpstr>  Налог на доходы физических лиц </vt:lpstr>
      <vt:lpstr> Акцизы </vt:lpstr>
      <vt:lpstr>Единый сельскохозяйственный налог </vt:lpstr>
      <vt:lpstr> Налог на имущество физических лиц </vt:lpstr>
      <vt:lpstr>Земельный налог</vt:lpstr>
      <vt:lpstr>Арендная плата за муниципальное имущество</vt:lpstr>
      <vt:lpstr>Доходы получаемые в виде арендной платы, а также средства от продажи права на заключение договоров аренды за земли, находящиеся в собственности сельских поселений</vt:lpstr>
      <vt:lpstr>Доходы от компенсации затрат</vt:lpstr>
      <vt:lpstr>Денежные взыскания штрафы</vt:lpstr>
      <vt:lpstr>Доходы от реализации имущества</vt:lpstr>
      <vt:lpstr>Возмещение расходов, понесенных в связи с эксплуатацией имущества сельских поселений.</vt:lpstr>
      <vt:lpstr>Безвозмездные поступления </vt:lpstr>
      <vt:lpstr>Расходная часть бюджета</vt:lpstr>
      <vt:lpstr>Объемы бюджетных ассигнований в разрезе муниципальных программ на 2022 год</vt:lpstr>
      <vt:lpstr>Структура расходных обязательств в разрезе муниципальных программ в 2022 году</vt:lpstr>
      <vt:lpstr>Слайд 22</vt:lpstr>
      <vt:lpstr>Финансирование муниципального задания учреждений культуры Медведовского сельского поселения (тыс. руб.)</vt:lpstr>
      <vt:lpstr>«Развитие физической культуры и спорта»</vt:lpstr>
      <vt:lpstr>«Развитие физической культуры и спорта»</vt:lpstr>
      <vt:lpstr>Слайд 26</vt:lpstr>
      <vt:lpstr>«Обеспечение безопасности населения» </vt:lpstr>
      <vt:lpstr>«Поддержка малого и среднего предпринимательства»</vt:lpstr>
      <vt:lpstr>«Управление муниципальным имуществом»</vt:lpstr>
      <vt:lpstr>«Развитие дорожного хозяйства»</vt:lpstr>
      <vt:lpstr>«Развитие дорожного хозяйства»</vt:lpstr>
      <vt:lpstr>«Развитие коммунальной инфраструктуры»</vt:lpstr>
      <vt:lpstr>Основное мероприятие : Обеспечение деятельности подведомственных учреждений Медведовского сельского поселения Тимашевского района </vt:lpstr>
      <vt:lpstr>«Развитие коммунальной инфраструктуры»</vt:lpstr>
      <vt:lpstr>«Социально - экономическое и территориальное развитие»</vt:lpstr>
      <vt:lpstr>«Социально - экономическое и территориальное развитие»</vt:lpstr>
      <vt:lpstr>«Социально - экономическое и территориальное развитие»</vt:lpstr>
      <vt:lpstr>«Развитие архивного дела»</vt:lpstr>
      <vt:lpstr>«Информационное обеспечение населения»</vt:lpstr>
      <vt:lpstr>«Обеспечение деятельности органов местного самоуправления»</vt:lpstr>
      <vt:lpstr>Основное мероприятие: «Обеспечение деятельности подведомственных учреждений Медведовского сельского поселения Тимашевского района»</vt:lpstr>
      <vt:lpstr>«Формирование современной городской среды»</vt:lpstr>
      <vt:lpstr>Слайд 43</vt:lpstr>
      <vt:lpstr>Непрограммные расходы Распределение на 2022 год бюджетных ассигнований по непрограммным направлениям деятельности предусматривается в общей сумме 13 201,9тыс. рублей или 7,5% от общего объема расходов местного бюджета.</vt:lpstr>
      <vt:lpstr>Непрограммные расходы</vt:lpstr>
      <vt:lpstr>Слайд 46</vt:lpstr>
      <vt:lpstr>Финансово-экономический отдел администрации Медведовского сельского поселения Тимашевского района</vt:lpstr>
      <vt:lpstr>Произвольный показ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Works  Предложение о продажах на &lt;год&gt; год</dc:title>
  <dc:creator>Dmitriy</dc:creator>
  <cp:keywords/>
  <cp:lastModifiedBy>Филоненко</cp:lastModifiedBy>
  <cp:revision>618</cp:revision>
  <dcterms:created xsi:type="dcterms:W3CDTF">2014-11-14T11:50:56Z</dcterms:created>
  <dcterms:modified xsi:type="dcterms:W3CDTF">2021-12-15T05:34:36Z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