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diagrams/drawing2.xml" ContentType="application/vnd.ms-office.drawingml.diagramDrawing+xml"/>
  <Override PartName="/customXml/itemProps1.xml" ContentType="application/vnd.openxmlformats-officedocument.customXmlProperties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charts/chart28.xml" ContentType="application/vnd.openxmlformats-officedocument.drawingml.chart+xml"/>
  <Override PartName="/ppt/charts/colors6.xml" ContentType="application/vnd.ms-office.chartcolorstyl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charts/chart17.xml" ContentType="application/vnd.openxmlformats-officedocument.drawingml.char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charts/chart13.xml" ContentType="application/vnd.openxmlformats-officedocument.drawingml.chart+xml"/>
  <Override PartName="/ppt/charts/chart24.xml" ContentType="application/vnd.openxmlformats-officedocument.drawingml.chart+xml"/>
  <Override PartName="/ppt/charts/colors2.xml" ContentType="application/vnd.ms-office.chartcolorstyl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docProps/custom.xml" ContentType="application/vnd.openxmlformats-officedocument.custom-properties+xml"/>
  <Override PartName="/ppt/charts/chart7.xml" ContentType="application/vnd.openxmlformats-officedocument.drawingml.chart+xml"/>
  <Override PartName="/ppt/charts/chart20.xml" ContentType="application/vnd.openxmlformats-officedocument.drawingml.chart+xml"/>
  <Default Extension="xlsx" ContentType="application/vnd.openxmlformats-officedocument.spreadsheetml.sheet"/>
  <Override PartName="/ppt/charts/chart3.xml" ContentType="application/vnd.openxmlformats-officedocument.drawingml.char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charts/style5.xml" ContentType="application/vnd.ms-office.chartstyl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diagrams/colors4.xml" ContentType="application/vnd.openxmlformats-officedocument.drawingml.diagramColor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charts/chart29.xml" ContentType="application/vnd.openxmlformats-officedocument.drawingml.chart+xml"/>
  <Override PartName="/ppt/diagrams/drawing3.xml" ContentType="application/vnd.ms-office.drawingml.diagramDrawing+xml"/>
  <Override PartName="/ppt/charts/style1.xml" ContentType="application/vnd.ms-office.chart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charts/chart18.xml" ContentType="application/vnd.openxmlformats-officedocument.drawingml.chart+xml"/>
  <Override PartName="/ppt/diagrams/quickStyle3.xml" ContentType="application/vnd.openxmlformats-officedocument.drawingml.diagramStyle+xml"/>
  <Override PartName="/ppt/charts/chart27.xml" ContentType="application/vnd.openxmlformats-officedocument.drawingml.chart+xml"/>
  <Override PartName="/ppt/diagrams/drawing1.xml" ContentType="application/vnd.ms-office.drawingml.diagramDrawing+xml"/>
  <Override PartName="/ppt/charts/colors7.xml" ContentType="application/vnd.ms-office.chartcolor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charts/chart16.xml" ContentType="application/vnd.openxmlformats-officedocument.drawingml.chart+xml"/>
  <Override PartName="/ppt/diagrams/quickStyle1.xml" ContentType="application/vnd.openxmlformats-officedocument.drawingml.diagramStyle+xml"/>
  <Override PartName="/ppt/charts/chart25.xml" ContentType="application/vnd.openxmlformats-officedocument.drawingml.chart+xml"/>
  <Override PartName="/ppt/charts/colors5.xml" ContentType="application/vnd.ms-office.chartcolor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charts/chart14.xml" ContentType="application/vnd.openxmlformats-officedocument.drawingml.chart+xml"/>
  <Override PartName="/ppt/charts/chart23.xml" ContentType="application/vnd.openxmlformats-officedocument.drawingml.char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charts/colors3.xml" ContentType="application/vnd.ms-office.chartcolorstyle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charts/chart8.xml" ContentType="application/vnd.openxmlformats-officedocument.drawingml.chart+xml"/>
  <Override PartName="/ppt/charts/chart12.xml" ContentType="application/vnd.openxmlformats-officedocument.drawingml.chart+xml"/>
  <Override PartName="/ppt/charts/chart21.xml" ContentType="application/vnd.openxmlformats-officedocument.drawingml.chart+xml"/>
  <Override PartName="/ppt/diagrams/layout4.xml" ContentType="application/vnd.openxmlformats-officedocument.drawingml.diagramLayout+xml"/>
  <Override PartName="/ppt/charts/colors1.xml" ContentType="application/vnd.ms-office.chartcolorstyle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10.xml" ContentType="application/vnd.openxmlformats-officedocument.drawingml.char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charts/style8.xml" ContentType="application/vnd.ms-office.chartstyle+xml"/>
  <Override PartName="/ppt/charts/chart4.xml" ContentType="application/vnd.openxmlformats-officedocument.drawingml.chart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charts/style6.xml" ContentType="application/vnd.ms-office.chartstyl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charts/chart2.xml" ContentType="application/vnd.openxmlformats-officedocument.drawingml.char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diagrams/drawing4.xml" ContentType="application/vnd.ms-office.drawingml.diagramDrawing+xml"/>
  <Override PartName="/ppt/charts/style4.xml" ContentType="application/vnd.ms-office.chartstyle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charts/style2.xml" ContentType="application/vnd.ms-office.chartstyle+xml"/>
  <Override PartName="/ppt/charts/colors8.xml" ContentType="application/vnd.ms-office.chartcolorstyl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charts/chart19.xml" ContentType="application/vnd.openxmlformats-officedocument.drawingml.char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charts/chart26.xml" ContentType="application/vnd.openxmlformats-officedocument.drawingml.chart+xml"/>
  <Override PartName="/ppt/charts/colors4.xml" ContentType="application/vnd.ms-office.chartcolorstyl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charts/chart15.xml" ContentType="application/vnd.openxmlformats-officedocument.drawingml.chart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charts/chart22.xml" ContentType="application/vnd.openxmlformats-officedocument.drawingml.char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charts/style7.xml" ContentType="application/vnd.ms-office.chartstyle+xml"/>
  <Override PartName="/ppt/charts/chart5.xml" ContentType="application/vnd.openxmlformats-officedocument.drawingml.chart+xml"/>
  <Override PartName="/ppt/diagrams/colors6.xml" ContentType="application/vnd.openxmlformats-officedocument.drawingml.diagramColors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style3.xml" ContentType="application/vnd.ms-office.chartstyle+xml"/>
  <Override PartName="/ppt/diagrams/drawing5.xml" ContentType="application/vnd.ms-office.drawingml.diagramDrawing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9" r:id="rId2"/>
  </p:sldMasterIdLst>
  <p:notesMasterIdLst>
    <p:notesMasterId r:id="rId49"/>
  </p:notesMasterIdLst>
  <p:handoutMasterIdLst>
    <p:handoutMasterId r:id="rId50"/>
  </p:handoutMasterIdLst>
  <p:sldIdLst>
    <p:sldId id="257" r:id="rId3"/>
    <p:sldId id="265" r:id="rId4"/>
    <p:sldId id="260" r:id="rId5"/>
    <p:sldId id="267" r:id="rId6"/>
    <p:sldId id="262" r:id="rId7"/>
    <p:sldId id="266" r:id="rId8"/>
    <p:sldId id="268" r:id="rId9"/>
    <p:sldId id="269" r:id="rId10"/>
    <p:sldId id="270" r:id="rId11"/>
    <p:sldId id="271" r:id="rId12"/>
    <p:sldId id="272" r:id="rId13"/>
    <p:sldId id="274" r:id="rId14"/>
    <p:sldId id="275" r:id="rId15"/>
    <p:sldId id="276" r:id="rId16"/>
    <p:sldId id="313" r:id="rId17"/>
    <p:sldId id="314" r:id="rId18"/>
    <p:sldId id="315" r:id="rId19"/>
    <p:sldId id="277" r:id="rId20"/>
    <p:sldId id="278" r:id="rId21"/>
    <p:sldId id="316" r:id="rId22"/>
    <p:sldId id="317" r:id="rId23"/>
    <p:sldId id="308" r:id="rId24"/>
    <p:sldId id="329" r:id="rId25"/>
    <p:sldId id="288" r:id="rId26"/>
    <p:sldId id="321" r:id="rId27"/>
    <p:sldId id="309" r:id="rId28"/>
    <p:sldId id="322" r:id="rId29"/>
    <p:sldId id="291" r:id="rId30"/>
    <p:sldId id="292" r:id="rId31"/>
    <p:sldId id="293" r:id="rId32"/>
    <p:sldId id="323" r:id="rId33"/>
    <p:sldId id="294" r:id="rId34"/>
    <p:sldId id="326" r:id="rId35"/>
    <p:sldId id="324" r:id="rId36"/>
    <p:sldId id="295" r:id="rId37"/>
    <p:sldId id="296" r:id="rId38"/>
    <p:sldId id="325" r:id="rId39"/>
    <p:sldId id="297" r:id="rId40"/>
    <p:sldId id="298" r:id="rId41"/>
    <p:sldId id="299" r:id="rId42"/>
    <p:sldId id="327" r:id="rId43"/>
    <p:sldId id="318" r:id="rId44"/>
    <p:sldId id="319" r:id="rId45"/>
    <p:sldId id="302" r:id="rId46"/>
    <p:sldId id="328" r:id="rId47"/>
    <p:sldId id="311" r:id="rId48"/>
  </p:sldIdLst>
  <p:sldSz cx="12192000" cy="6858000"/>
  <p:notesSz cx="6858000" cy="9144000"/>
  <p:custShowLst>
    <p:custShow name="Произвольный показ 1" id="0">
      <p:sldLst>
        <p:sld r:id="rId3"/>
        <p:sld r:id="rId5"/>
        <p:sld r:id="rId7"/>
        <p:sld r:id="rId4"/>
        <p:sld r:id="rId8"/>
        <p:sld r:id="rId6"/>
        <p:sld r:id="rId9"/>
        <p:sld r:id="rId10"/>
        <p:sld r:id="rId11"/>
        <p:sld r:id="rId12"/>
        <p:sld r:id="rId13"/>
        <p:sld r:id="rId14"/>
        <p:sld r:id="rId15"/>
        <p:sld r:id="rId16"/>
        <p:sld r:id="rId20"/>
      </p:sldLst>
    </p:custShow>
  </p:custShow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9900"/>
    <a:srgbClr val="FF9933"/>
    <a:srgbClr val="FFCC99"/>
    <a:srgbClr val="000000"/>
    <a:srgbClr val="CC6600"/>
    <a:srgbClr val="00D694"/>
    <a:srgbClr val="99FFCC"/>
    <a:srgbClr val="9966FF"/>
    <a:srgbClr val="FF66FF"/>
    <a:srgbClr val="FFCC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93D81CF-94F2-401A-BA57-92F5A7B2D0C5}" styleName="Средний стиль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269D01E-BC32-4049-B463-5C60D7B0CCD2}" styleName="Стиль из темы 2 - акцент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38B1855-1B75-4FBE-930C-398BA8C253C6}" styleName="Стиль из темы 2 - акцент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0A1B5D5-9B99-4C35-A422-299274C87663}" styleName="Средний стиль 1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inimized" horzBarState="maximized">
    <p:restoredLeft sz="17059" autoAdjust="0"/>
    <p:restoredTop sz="98224" autoAdjust="0"/>
  </p:normalViewPr>
  <p:slideViewPr>
    <p:cSldViewPr snapToGrid="0">
      <p:cViewPr varScale="1">
        <p:scale>
          <a:sx n="116" d="100"/>
          <a:sy n="116" d="100"/>
        </p:scale>
        <p:origin x="-1056" y="-11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48" y="1095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3" d="100"/>
          <a:sy n="83" d="100"/>
        </p:scale>
        <p:origin x="1248" y="66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8" Type="http://schemas.openxmlformats.org/officeDocument/2006/relationships/slide" Target="slides/slide6.xml"/><Relationship Id="rId51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10.xml.rels><?xml version="1.0" encoding="UTF-8" standalone="yes"?>
<Relationships xmlns="http://schemas.openxmlformats.org/package/2006/relationships"><Relationship Id="rId3" Type="http://schemas.microsoft.com/office/2011/relationships/chartStyle" Target="style8.xml"/><Relationship Id="rId2" Type="http://schemas.microsoft.com/office/2011/relationships/chartColorStyle" Target="colors8.xml"/><Relationship Id="rId1" Type="http://schemas.openxmlformats.org/officeDocument/2006/relationships/package" Target="../embeddings/_____Microsoft_Office_Excel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2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3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4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5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oleObject" Target="file:///E:\&#1092;&#1080;&#1085;&#1076;&#1086;&#1082;\&#1054;&#1041;&#1065;&#1040;&#1071;%20&#1055;&#1040;&#1055;&#1050;&#1040;!!!!!!!!!\&#1055;&#1088;&#1086;&#1077;&#1082;&#1090;%20&#1073;&#1102;&#1076;&#1078;&#1077;&#1090;&#1072;%202015%20&#1075;&#1086;&#1076;\&#1082;%20&#1087;&#1088;&#1077;&#1079;&#1080;&#1085;&#1090;&#1072;&#1094;&#1080;&#1080;.xlsx" TargetMode="External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oleObject" Target="file:///E:\&#1092;&#1080;&#1085;&#1076;&#1086;&#1082;\&#1054;&#1041;&#1065;&#1040;&#1071;%20&#1055;&#1040;&#1055;&#1050;&#1040;!!!!!!!!!\&#1055;&#1088;&#1086;&#1077;&#1082;&#1090;%20&#1073;&#1102;&#1076;&#1078;&#1077;&#1090;&#1072;%202015%20&#1075;&#1086;&#1076;\&#1082;%20&#1087;&#1088;&#1077;&#1079;&#1080;&#1085;&#1090;&#1072;&#1094;&#1080;&#1080;.xlsx" TargetMode="External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oleObject" Target="file:///E:\&#1092;&#1080;&#1085;&#1076;&#1086;&#1082;\&#1054;&#1041;&#1065;&#1040;&#1071;%20&#1055;&#1040;&#1055;&#1050;&#1040;!!!!!!!!!\&#1055;&#1088;&#1086;&#1077;&#1082;&#1090;%20&#1073;&#1102;&#1076;&#1078;&#1077;&#1090;&#1072;%202015%20&#1075;&#1086;&#1076;\&#1082;%20&#1087;&#1088;&#1077;&#1079;&#1080;&#1085;&#1090;&#1072;&#1094;&#1080;&#1080;.xlsx" TargetMode="External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oleObject" Target="file:///E:\&#1092;&#1080;&#1085;&#1076;&#1086;&#1082;\&#1054;&#1041;&#1065;&#1040;&#1071;%20&#1055;&#1040;&#1055;&#1050;&#1040;!!!!!!!!!\&#1055;&#1088;&#1086;&#1077;&#1082;&#1090;%20&#1073;&#1102;&#1076;&#1078;&#1077;&#1090;&#1072;%202015%20&#1075;&#1086;&#1076;\&#1082;%20&#1087;&#1088;&#1077;&#1079;&#1080;&#1085;&#1090;&#1072;&#1094;&#1080;&#1080;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oleObject" Target="file:///E:\&#1092;&#1080;&#1085;&#1076;&#1086;&#1082;\&#1054;&#1041;&#1065;&#1040;&#1071;%20&#1055;&#1040;&#1055;&#1050;&#1040;!!!!!!!!!\&#1055;&#1088;&#1086;&#1077;&#1082;&#1090;%20&#1073;&#1102;&#1076;&#1078;&#1077;&#1090;&#1072;%202015%20&#1075;&#1086;&#1076;\&#1082;%20&#1087;&#1088;&#1077;&#1079;&#1080;&#1085;&#1090;&#1072;&#1094;&#1080;&#1080;.xlsx" TargetMode="External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oleObject" Target="file:///E:\&#1092;&#1080;&#1085;&#1076;&#1086;&#1082;\&#1054;&#1041;&#1065;&#1040;&#1071;%20&#1055;&#1040;&#1055;&#1050;&#1040;!!!!!!!!!\&#1055;&#1088;&#1086;&#1077;&#1082;&#1090;%20&#1073;&#1102;&#1076;&#1078;&#1077;&#1090;&#1072;%202015%20&#1075;&#1086;&#1076;\&#1082;%20&#1087;&#1088;&#1077;&#1079;&#1080;&#1085;&#1090;&#1072;&#1094;&#1080;&#1080;.xlsx" TargetMode="External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oleObject" Target="file:///E:\&#1092;&#1080;&#1085;&#1076;&#1086;&#1082;\&#1054;&#1041;&#1065;&#1040;&#1071;%20&#1055;&#1040;&#1055;&#1050;&#1040;!!!!!!!!!\&#1055;&#1088;&#1086;&#1077;&#1082;&#1090;%20&#1073;&#1102;&#1076;&#1078;&#1077;&#1090;&#1072;%202015%20&#1075;&#1086;&#1076;\&#1082;%20&#1087;&#1088;&#1077;&#1079;&#1080;&#1085;&#1090;&#1072;&#1094;&#1080;&#1080;.xlsx" TargetMode="External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oleObject" Target="file:///E:\&#1092;&#1080;&#1085;&#1076;&#1086;&#1082;\&#1054;&#1041;&#1065;&#1040;&#1071;%20&#1055;&#1040;&#1055;&#1050;&#1040;!!!!!!!!!\&#1055;&#1088;&#1086;&#1077;&#1082;&#1090;%20&#1073;&#1102;&#1076;&#1078;&#1077;&#1090;&#1072;%202015%20&#1075;&#1086;&#1076;\&#1082;%20&#1087;&#1088;&#1077;&#1079;&#1080;&#1085;&#1090;&#1072;&#1094;&#1080;&#1080;.xlsx" TargetMode="External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oleObject" Target="file:///E:\&#1092;&#1080;&#1085;&#1076;&#1086;&#1082;\&#1054;&#1041;&#1065;&#1040;&#1071;%20&#1055;&#1040;&#1055;&#1050;&#1040;!!!!!!!!!\&#1055;&#1088;&#1086;&#1077;&#1082;&#1090;%20&#1073;&#1102;&#1076;&#1078;&#1077;&#1090;&#1072;%202015%20&#1075;&#1086;&#1076;\&#1082;%20&#1087;&#1088;&#1077;&#1079;&#1080;&#1085;&#1090;&#1072;&#1094;&#1080;&#1080;.xlsx" TargetMode="External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oleObject" Target="file:///E:\&#1092;&#1080;&#1085;&#1076;&#1086;&#1082;\&#1054;&#1041;&#1065;&#1040;&#1071;%20&#1055;&#1040;&#1055;&#1050;&#1040;!!!!!!!!!\&#1055;&#1088;&#1086;&#1077;&#1082;&#1090;%20&#1073;&#1102;&#1076;&#1078;&#1077;&#1090;&#1072;%202015%20&#1075;&#1086;&#1076;\&#1082;%20&#1087;&#1088;&#1077;&#1079;&#1080;&#1085;&#1090;&#1072;&#1094;&#1080;&#1080;.xlsx" TargetMode="External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oleObject" Target="file:///E:\&#1092;&#1080;&#1085;&#1076;&#1086;&#1082;\&#1054;&#1041;&#1065;&#1040;&#1071;%20&#1055;&#1040;&#1055;&#1050;&#1040;!!!!!!!!!\&#1055;&#1088;&#1086;&#1077;&#1082;&#1090;%20&#1073;&#1102;&#1076;&#1078;&#1077;&#1090;&#1072;%202015%20&#1075;&#1086;&#1076;\&#1082;%20&#1087;&#1088;&#1077;&#1079;&#1080;&#1085;&#1090;&#1072;&#1094;&#1080;&#1080;.xlsx" TargetMode="External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oleObject" Target="file:///E:\&#1092;&#1080;&#1085;&#1076;&#1086;&#1082;\&#1054;&#1041;&#1065;&#1040;&#1071;%20&#1055;&#1040;&#1055;&#1050;&#1040;!!!!!!!!!\&#1055;&#1088;&#1086;&#1077;&#1082;&#1090;%20&#1073;&#1102;&#1076;&#1078;&#1077;&#1090;&#1072;%202015%20&#1075;&#1086;&#1076;\&#1082;%20&#1087;&#1088;&#1077;&#1079;&#1080;&#1085;&#1090;&#1072;&#1094;&#1080;&#1080;.xlsx" TargetMode="External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oleObject" Target="file:///E:\&#1092;&#1080;&#1085;&#1076;&#1086;&#1082;\&#1054;&#1041;&#1065;&#1040;&#1071;%20&#1055;&#1040;&#1055;&#1050;&#1040;!!!!!!!!!\&#1055;&#1088;&#1086;&#1077;&#1082;&#1090;%20&#1073;&#1102;&#1076;&#1078;&#1077;&#1090;&#1072;%202015%20&#1075;&#1086;&#1076;\&#1082;%20&#1087;&#1088;&#1077;&#1079;&#1080;&#1085;&#1090;&#1072;&#1094;&#1080;&#1080;.xlsx" TargetMode="External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6.xlsx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package" Target="../embeddings/_____Microsoft_Office_Excel4.xlsx"/></Relationships>
</file>

<file path=ppt/charts/_rels/chart5.xml.rels><?xml version="1.0" encoding="UTF-8" standalone="yes"?>
<Relationships xmlns="http://schemas.openxmlformats.org/package/2006/relationships"><Relationship Id="rId3" Type="http://schemas.microsoft.com/office/2011/relationships/chartStyle" Target="style3.xml"/><Relationship Id="rId2" Type="http://schemas.microsoft.com/office/2011/relationships/chartColorStyle" Target="colors3.xml"/><Relationship Id="rId1" Type="http://schemas.openxmlformats.org/officeDocument/2006/relationships/package" Target="../embeddings/_____Microsoft_Office_Excel5.xlsx"/></Relationships>
</file>

<file path=ppt/charts/_rels/chart6.xml.rels><?xml version="1.0" encoding="UTF-8" standalone="yes"?>
<Relationships xmlns="http://schemas.openxmlformats.org/package/2006/relationships"><Relationship Id="rId3" Type="http://schemas.microsoft.com/office/2011/relationships/chartStyle" Target="style4.xml"/><Relationship Id="rId2" Type="http://schemas.microsoft.com/office/2011/relationships/chartColorStyle" Target="colors4.xml"/><Relationship Id="rId1" Type="http://schemas.openxmlformats.org/officeDocument/2006/relationships/package" Target="../embeddings/_____Microsoft_Office_Excel6.xlsx"/></Relationships>
</file>

<file path=ppt/charts/_rels/chart7.xml.rels><?xml version="1.0" encoding="UTF-8" standalone="yes"?>
<Relationships xmlns="http://schemas.openxmlformats.org/package/2006/relationships"><Relationship Id="rId3" Type="http://schemas.microsoft.com/office/2011/relationships/chartStyle" Target="style5.xml"/><Relationship Id="rId2" Type="http://schemas.microsoft.com/office/2011/relationships/chartColorStyle" Target="colors5.xml"/><Relationship Id="rId1" Type="http://schemas.openxmlformats.org/officeDocument/2006/relationships/package" Target="../embeddings/_____Microsoft_Office_Excel7.xlsx"/></Relationships>
</file>

<file path=ppt/charts/_rels/chart8.xml.rels><?xml version="1.0" encoding="UTF-8" standalone="yes"?>
<Relationships xmlns="http://schemas.openxmlformats.org/package/2006/relationships"><Relationship Id="rId3" Type="http://schemas.microsoft.com/office/2011/relationships/chartStyle" Target="style6.xml"/><Relationship Id="rId2" Type="http://schemas.microsoft.com/office/2011/relationships/chartColorStyle" Target="colors6.xml"/><Relationship Id="rId1" Type="http://schemas.openxmlformats.org/officeDocument/2006/relationships/package" Target="../embeddings/_____Microsoft_Office_Excel8.xlsx"/></Relationships>
</file>

<file path=ppt/charts/_rels/chart9.xml.rels><?xml version="1.0" encoding="UTF-8" standalone="yes"?>
<Relationships xmlns="http://schemas.openxmlformats.org/package/2006/relationships"><Relationship Id="rId3" Type="http://schemas.microsoft.com/office/2011/relationships/chartStyle" Target="style7.xml"/><Relationship Id="rId2" Type="http://schemas.microsoft.com/office/2011/relationships/chartColorStyle" Target="colors7.xml"/><Relationship Id="rId1" Type="http://schemas.openxmlformats.org/officeDocument/2006/relationships/package" Target="../embeddings/_____Microsoft_Office_Excel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layout>
        <c:manualLayout>
          <c:xMode val="edge"/>
          <c:yMode val="edge"/>
          <c:x val="6.7815916917518433E-3"/>
          <c:y val="1.61269080635629E-2"/>
        </c:manualLayout>
      </c:layout>
      <c:txPr>
        <a:bodyPr/>
        <a:lstStyle/>
        <a:p>
          <a:pPr>
            <a:defRPr sz="900">
              <a:solidFill>
                <a:srgbClr val="000000"/>
              </a:solidFill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title>
    <c:view3D>
      <c:rotX val="30"/>
      <c:perspective val="30"/>
    </c:view3D>
    <c:plotArea>
      <c:layout>
        <c:manualLayout>
          <c:layoutTarget val="inner"/>
          <c:xMode val="edge"/>
          <c:yMode val="edge"/>
          <c:x val="0"/>
          <c:y val="4.1893915614719064E-2"/>
          <c:w val="0.71430350697849165"/>
          <c:h val="0.9562464914957447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диаграмма</c:v>
                </c:pt>
              </c:strCache>
            </c:strRef>
          </c:tx>
          <c:dPt>
            <c:idx val="1"/>
            <c:spPr>
              <a:solidFill>
                <a:srgbClr val="92D050"/>
              </a:solidFill>
            </c:spPr>
          </c:dPt>
          <c:dPt>
            <c:idx val="3"/>
            <c:spPr>
              <a:solidFill>
                <a:srgbClr val="C00000"/>
              </a:solidFill>
            </c:spPr>
          </c:dPt>
          <c:dPt>
            <c:idx val="4"/>
            <c:spPr>
              <a:solidFill>
                <a:srgbClr val="FFFF00"/>
              </a:solidFill>
            </c:spPr>
          </c:dPt>
          <c:dPt>
            <c:idx val="5"/>
            <c:spPr>
              <a:solidFill>
                <a:srgbClr val="7030A0"/>
              </a:solidFill>
            </c:spPr>
          </c:dPt>
          <c:dPt>
            <c:idx val="6"/>
            <c:spPr>
              <a:solidFill>
                <a:srgbClr val="FFC000"/>
              </a:solidFill>
            </c:spPr>
          </c:dPt>
          <c:dPt>
            <c:idx val="8"/>
            <c:spPr>
              <a:solidFill>
                <a:schemeClr val="accent5">
                  <a:lumMod val="50000"/>
                </a:schemeClr>
              </a:solidFill>
            </c:spPr>
          </c:dPt>
          <c:dLbls>
            <c:dLbl>
              <c:idx val="0"/>
              <c:layout>
                <c:manualLayout>
                  <c:x val="-0.11089257005334657"/>
                  <c:y val="6.9468316541290334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6.5056388999864531E-2"/>
                  <c:y val="-0.20785062963875314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5.3184133928086498E-2"/>
                  <c:y val="-0.22208385048886845"/>
                </c:manualLayout>
              </c:layout>
              <c:showVal val="1"/>
            </c:dLbl>
            <c:dLbl>
              <c:idx val="4"/>
              <c:layout>
                <c:manualLayout>
                  <c:x val="2.1181545693277535E-3"/>
                  <c:y val="-0.2598708831486700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9.2226983899323003E-2"/>
                  <c:y val="3.2655596621951812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2.8381878780669206E-2"/>
                  <c:y val="-0.16194227473938444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0"/>
                  <c:y val="-9.5247804726907428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3.7646301622872823E-2"/>
                  <c:y val="-0.19027901183595325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-1.7548539726144109E-2"/>
                  <c:y val="-0.20999945907591214"/>
                </c:manualLayout>
              </c:layout>
              <c:showVal val="1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 i="0" baseline="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Лист1!$A$2:$A$13</c:f>
              <c:strCache>
                <c:ptCount val="12"/>
                <c:pt idx="0">
                  <c:v>Налог на доходы физических лиц* 19900,0тыс. руб.</c:v>
                </c:pt>
                <c:pt idx="1">
                  <c:v>Акцизы по подакцизным товарам 7328,7 тыс. руб.</c:v>
                </c:pt>
                <c:pt idx="2">
                  <c:v>Единый сельскохозяйственный налог* 3700,0тыс. руб.</c:v>
                </c:pt>
                <c:pt idx="3">
                  <c:v>Налог на имущество физических лиц 4450,0 тыс. руб.</c:v>
                </c:pt>
                <c:pt idx="4">
                  <c:v>Земельный налог 14600,0 тыс. руб.</c:v>
                </c:pt>
                <c:pt idx="5">
                  <c:v>Доходы, получаемые в виде арендной платы за  земельные участки. 22,2 тыс. руб.</c:v>
                </c:pt>
                <c:pt idx="6">
                  <c:v>Доходы от сдачи в аренду имущества, составляющего казну поселений (за исключением земельных участков) 2063,0 тыс. руб.</c:v>
                </c:pt>
                <c:pt idx="7">
                  <c:v>Возмещение расходов понесенных в связи с эксплуатацией имущества 150,0 тыс. руб.</c:v>
                </c:pt>
                <c:pt idx="8">
                  <c:v>Доходы от реализации инного имущества 1034,0 тыс. руб.</c:v>
                </c:pt>
                <c:pt idx="9">
                  <c:v>Денежные взыскания штрафы 30,0 тыс. руб.</c:v>
                </c:pt>
                <c:pt idx="10">
                  <c:v>Прочие доходы от компенсации затрат 50,0 тыс. руб.</c:v>
                </c:pt>
                <c:pt idx="11">
                  <c:v>Безвозмездные поступления от других бюджетов бюджетной системы РФ 23479,5 тыс. руб.</c:v>
                </c:pt>
              </c:strCache>
            </c:strRef>
          </c:cat>
          <c:val>
            <c:numRef>
              <c:f>Лист1!$B$2:$B$13</c:f>
              <c:numCache>
                <c:formatCode>#,##0.0</c:formatCode>
                <c:ptCount val="12"/>
                <c:pt idx="0">
                  <c:v>19900</c:v>
                </c:pt>
                <c:pt idx="1">
                  <c:v>7328.7</c:v>
                </c:pt>
                <c:pt idx="2">
                  <c:v>3700</c:v>
                </c:pt>
                <c:pt idx="3">
                  <c:v>4450</c:v>
                </c:pt>
                <c:pt idx="4">
                  <c:v>14900</c:v>
                </c:pt>
                <c:pt idx="5">
                  <c:v>22.2</c:v>
                </c:pt>
                <c:pt idx="6">
                  <c:v>2063</c:v>
                </c:pt>
                <c:pt idx="7">
                  <c:v>150</c:v>
                </c:pt>
                <c:pt idx="8">
                  <c:v>1034</c:v>
                </c:pt>
                <c:pt idx="9">
                  <c:v>30</c:v>
                </c:pt>
                <c:pt idx="10">
                  <c:v>50</c:v>
                </c:pt>
                <c:pt idx="11">
                  <c:v>23479.5</c:v>
                </c:pt>
              </c:numCache>
            </c:numRef>
          </c:val>
        </c:ser>
      </c:pie3DChart>
    </c:plotArea>
    <c:legend>
      <c:legendPos val="r"/>
      <c:legendEntry>
        <c:idx val="0"/>
        <c:txPr>
          <a:bodyPr/>
          <a:lstStyle/>
          <a:p>
            <a:pPr>
              <a:defRPr sz="1070" baseline="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 sz="1070" baseline="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</c:legendEntry>
      <c:legendEntry>
        <c:idx val="2"/>
        <c:txPr>
          <a:bodyPr/>
          <a:lstStyle/>
          <a:p>
            <a:pPr>
              <a:defRPr sz="1070" baseline="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</c:legendEntry>
      <c:legendEntry>
        <c:idx val="3"/>
        <c:txPr>
          <a:bodyPr/>
          <a:lstStyle/>
          <a:p>
            <a:pPr>
              <a:defRPr sz="1070" baseline="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</c:legendEntry>
      <c:legendEntry>
        <c:idx val="4"/>
        <c:txPr>
          <a:bodyPr/>
          <a:lstStyle/>
          <a:p>
            <a:pPr>
              <a:defRPr sz="1070" baseline="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</c:legendEntry>
      <c:legendEntry>
        <c:idx val="5"/>
        <c:txPr>
          <a:bodyPr/>
          <a:lstStyle/>
          <a:p>
            <a:pPr>
              <a:defRPr sz="1070" baseline="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</c:legendEntry>
      <c:legendEntry>
        <c:idx val="6"/>
        <c:txPr>
          <a:bodyPr/>
          <a:lstStyle/>
          <a:p>
            <a:pPr>
              <a:defRPr sz="1070" baseline="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</c:legendEntry>
      <c:legendEntry>
        <c:idx val="7"/>
        <c:txPr>
          <a:bodyPr/>
          <a:lstStyle/>
          <a:p>
            <a:pPr>
              <a:defRPr sz="1070" baseline="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</c:legendEntry>
      <c:legendEntry>
        <c:idx val="8"/>
        <c:txPr>
          <a:bodyPr/>
          <a:lstStyle/>
          <a:p>
            <a:pPr>
              <a:defRPr sz="1070" baseline="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</c:legendEntry>
      <c:legendEntry>
        <c:idx val="9"/>
        <c:txPr>
          <a:bodyPr/>
          <a:lstStyle/>
          <a:p>
            <a:pPr>
              <a:defRPr sz="1070" baseline="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</c:legendEntry>
      <c:legendEntry>
        <c:idx val="10"/>
        <c:txPr>
          <a:bodyPr/>
          <a:lstStyle/>
          <a:p>
            <a:pPr>
              <a:defRPr sz="1070" baseline="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</c:legendEntry>
      <c:legendEntry>
        <c:idx val="11"/>
        <c:txPr>
          <a:bodyPr/>
          <a:lstStyle/>
          <a:p>
            <a:pPr>
              <a:defRPr sz="1070" baseline="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</c:legendEntry>
      <c:layout>
        <c:manualLayout>
          <c:xMode val="edge"/>
          <c:yMode val="edge"/>
          <c:x val="0.70279187607829019"/>
          <c:y val="0"/>
          <c:w val="0.29720808492200934"/>
          <c:h val="1"/>
        </c:manualLayout>
      </c:layout>
      <c:txPr>
        <a:bodyPr/>
        <a:lstStyle/>
        <a:p>
          <a:pPr>
            <a:defRPr sz="1070" baseline="0"/>
          </a:pPr>
          <a:endParaRPr lang="ru-RU"/>
        </a:p>
      </c:txPr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rgbClr val="000000"/>
              </a:solidFill>
              <a:latin typeface="Times New Roman" pitchFamily="18" charset="0"/>
              <a:ea typeface="+mn-ea"/>
              <a:cs typeface="Times New Roman" pitchFamily="18" charset="0"/>
            </a:defRPr>
          </a:pPr>
          <a:endParaRPr lang="ru-RU"/>
        </a:p>
      </c:txPr>
    </c:title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Доходы от компенсации затрат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96000"/>
                    <a:lumMod val="100000"/>
                  </a:schemeClr>
                </a:gs>
                <a:gs pos="78000">
                  <a:schemeClr val="accent1">
                    <a:shade val="94000"/>
                    <a:lumMod val="94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38100" dist="25400" dir="5400000" rotWithShape="0">
                <a:srgbClr val="000000">
                  <a:alpha val="35000"/>
                </a:srgbClr>
              </a:outerShdw>
            </a:effectLst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000000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pPr>
                <a:endParaRPr lang="ru-RU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Лист1!$A$2:$A$3</c:f>
              <c:numCache>
                <c:formatCode>General</c:formatCode>
                <c:ptCount val="2"/>
                <c:pt idx="0">
                  <c:v>2020</c:v>
                </c:pt>
                <c:pt idx="1">
                  <c:v>2021</c:v>
                </c:pt>
              </c:numCache>
            </c:num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159.19999999999999</c:v>
                </c:pt>
                <c:pt idx="1">
                  <c:v>50</c:v>
                </c:pt>
              </c:numCache>
            </c:numRef>
          </c:val>
        </c:ser>
        <c:dLbls>
          <c:showVal val="1"/>
        </c:dLbls>
        <c:gapWidth val="100"/>
        <c:overlap val="-24"/>
        <c:axId val="166908288"/>
        <c:axId val="166909824"/>
      </c:barChart>
      <c:catAx>
        <c:axId val="166908288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000000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pPr>
            <a:endParaRPr lang="ru-RU"/>
          </a:p>
        </c:txPr>
        <c:crossAx val="166909824"/>
        <c:crosses val="autoZero"/>
        <c:auto val="1"/>
        <c:lblAlgn val="ctr"/>
        <c:lblOffset val="100"/>
      </c:catAx>
      <c:valAx>
        <c:axId val="166909824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000000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pPr>
            <a:endParaRPr lang="ru-RU"/>
          </a:p>
        </c:txPr>
        <c:crossAx val="1669082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rgbClr val="000000"/>
              </a:solidFill>
              <a:latin typeface="Times New Roman" pitchFamily="18" charset="0"/>
              <a:ea typeface="+mn-ea"/>
              <a:cs typeface="Times New Roman" pitchFamily="18" charset="0"/>
            </a:defRPr>
          </a:pPr>
          <a:endParaRPr lang="ru-RU"/>
        </a:p>
      </c:txPr>
    </c:title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Денежные взыскания штрафы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96000"/>
                    <a:lumMod val="100000"/>
                  </a:schemeClr>
                </a:gs>
                <a:gs pos="78000">
                  <a:schemeClr val="accent1">
                    <a:shade val="94000"/>
                    <a:lumMod val="94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38100" dist="25400" dir="5400000" rotWithShape="0">
                <a:srgbClr val="000000">
                  <a:alpha val="35000"/>
                </a:srgbClr>
              </a:outerShdw>
            </a:effectLst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000000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pPr>
                <a:endParaRPr lang="ru-RU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Лист1!$A$2:$A$3</c:f>
              <c:numCache>
                <c:formatCode>General</c:formatCode>
                <c:ptCount val="2"/>
                <c:pt idx="0">
                  <c:v>2020</c:v>
                </c:pt>
                <c:pt idx="1">
                  <c:v>2021</c:v>
                </c:pt>
              </c:numCache>
            </c:num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30</c:v>
                </c:pt>
                <c:pt idx="1">
                  <c:v>30</c:v>
                </c:pt>
              </c:numCache>
            </c:numRef>
          </c:val>
        </c:ser>
        <c:dLbls>
          <c:showVal val="1"/>
        </c:dLbls>
        <c:gapWidth val="100"/>
        <c:overlap val="-24"/>
        <c:axId val="166951552"/>
        <c:axId val="167072128"/>
      </c:barChart>
      <c:catAx>
        <c:axId val="166951552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000000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pPr>
            <a:endParaRPr lang="ru-RU"/>
          </a:p>
        </c:txPr>
        <c:crossAx val="167072128"/>
        <c:crosses val="autoZero"/>
        <c:auto val="1"/>
        <c:lblAlgn val="ctr"/>
        <c:lblOffset val="100"/>
      </c:catAx>
      <c:valAx>
        <c:axId val="167072128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000000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pPr>
            <a:endParaRPr lang="ru-RU"/>
          </a:p>
        </c:txPr>
        <c:crossAx val="1669515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rgbClr val="000000"/>
              </a:solidFill>
              <a:latin typeface="Times New Roman" pitchFamily="18" charset="0"/>
              <a:ea typeface="+mn-ea"/>
              <a:cs typeface="Times New Roman" pitchFamily="18" charset="0"/>
            </a:defRPr>
          </a:pPr>
          <a:endParaRPr lang="ru-RU"/>
        </a:p>
      </c:txPr>
    </c:title>
    <c:plotArea>
      <c:layout>
        <c:manualLayout>
          <c:layoutTarget val="inner"/>
          <c:xMode val="edge"/>
          <c:yMode val="edge"/>
          <c:x val="7.6763689367073423E-2"/>
          <c:y val="0.14583438711055044"/>
          <c:w val="0.90224394422071286"/>
          <c:h val="0.61275133533134563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Доходы от реализации имущества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96000"/>
                    <a:lumMod val="100000"/>
                  </a:schemeClr>
                </a:gs>
                <a:gs pos="78000">
                  <a:schemeClr val="accent1">
                    <a:shade val="94000"/>
                    <a:lumMod val="94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38100" dist="25400" dir="5400000" rotWithShape="0">
                <a:srgbClr val="000000">
                  <a:alpha val="35000"/>
                </a:srgbClr>
              </a:outerShdw>
            </a:effectLst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000000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pPr>
                <a:endParaRPr lang="ru-RU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Лист1!$A$2:$A$3</c:f>
              <c:numCache>
                <c:formatCode>General</c:formatCode>
                <c:ptCount val="2"/>
                <c:pt idx="0">
                  <c:v>2020</c:v>
                </c:pt>
                <c:pt idx="1">
                  <c:v>2021</c:v>
                </c:pt>
              </c:numCache>
            </c:num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1400.8</c:v>
                </c:pt>
                <c:pt idx="1">
                  <c:v>1034</c:v>
                </c:pt>
              </c:numCache>
            </c:numRef>
          </c:val>
        </c:ser>
        <c:dLbls>
          <c:showVal val="1"/>
        </c:dLbls>
        <c:gapWidth val="100"/>
        <c:overlap val="-24"/>
        <c:axId val="167148928"/>
        <c:axId val="167175680"/>
      </c:barChart>
      <c:catAx>
        <c:axId val="167148928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000000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pPr>
            <a:endParaRPr lang="ru-RU"/>
          </a:p>
        </c:txPr>
        <c:crossAx val="167175680"/>
        <c:crosses val="autoZero"/>
        <c:auto val="1"/>
        <c:lblAlgn val="ctr"/>
        <c:lblOffset val="100"/>
      </c:catAx>
      <c:valAx>
        <c:axId val="167175680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000000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pPr>
            <a:endParaRPr lang="ru-RU"/>
          </a:p>
        </c:txPr>
        <c:crossAx val="1671489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rgbClr val="000000"/>
              </a:solidFill>
              <a:latin typeface="Times New Roman" pitchFamily="18" charset="0"/>
              <a:ea typeface="+mn-ea"/>
              <a:cs typeface="Times New Roman" pitchFamily="18" charset="0"/>
            </a:defRPr>
          </a:pPr>
          <a:endParaRPr lang="ru-RU"/>
        </a:p>
      </c:txPr>
    </c:title>
    <c:plotArea>
      <c:layout>
        <c:manualLayout>
          <c:layoutTarget val="inner"/>
          <c:xMode val="edge"/>
          <c:yMode val="edge"/>
          <c:x val="7.6763689367073423E-2"/>
          <c:y val="0.14583438711055044"/>
          <c:w val="0.90224394422071286"/>
          <c:h val="0.61275133533134563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Возмещение расходов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96000"/>
                    <a:lumMod val="100000"/>
                  </a:schemeClr>
                </a:gs>
                <a:gs pos="78000">
                  <a:schemeClr val="accent1">
                    <a:shade val="94000"/>
                    <a:lumMod val="94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38100" dist="25400" dir="5400000" rotWithShape="0">
                <a:srgbClr val="000000">
                  <a:alpha val="35000"/>
                </a:srgbClr>
              </a:outerShdw>
            </a:effectLst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000000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pPr>
                <a:endParaRPr lang="ru-RU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Лист1!$A$2:$A$3</c:f>
              <c:numCache>
                <c:formatCode>General</c:formatCode>
                <c:ptCount val="2"/>
                <c:pt idx="0">
                  <c:v>2020</c:v>
                </c:pt>
                <c:pt idx="1">
                  <c:v>2021</c:v>
                </c:pt>
              </c:numCache>
            </c:num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150</c:v>
                </c:pt>
                <c:pt idx="1">
                  <c:v>150</c:v>
                </c:pt>
              </c:numCache>
            </c:numRef>
          </c:val>
        </c:ser>
        <c:dLbls>
          <c:showVal val="1"/>
        </c:dLbls>
        <c:gapWidth val="100"/>
        <c:overlap val="-24"/>
        <c:axId val="167236352"/>
        <c:axId val="167237888"/>
      </c:barChart>
      <c:catAx>
        <c:axId val="167236352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000000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pPr>
            <a:endParaRPr lang="ru-RU"/>
          </a:p>
        </c:txPr>
        <c:crossAx val="167237888"/>
        <c:crosses val="autoZero"/>
        <c:auto val="1"/>
        <c:lblAlgn val="ctr"/>
        <c:lblOffset val="100"/>
      </c:catAx>
      <c:valAx>
        <c:axId val="167237888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000000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pPr>
            <a:endParaRPr lang="ru-RU"/>
          </a:p>
        </c:txPr>
        <c:crossAx val="1672363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16"/>
  <c:chart>
    <c:title>
      <c:layout/>
      <c:txPr>
        <a:bodyPr rot="0" vert="horz"/>
        <a:lstStyle/>
        <a:p>
          <a:pPr>
            <a:defRPr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title>
    <c:view3D>
      <c:rotX val="30"/>
      <c:depthPercent val="100"/>
      <c:perspective val="30"/>
    </c:view3D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Структура бюджета в разрезе</c:v>
                </c:pt>
              </c:strCache>
            </c:strRef>
          </c:tx>
          <c:dLbls>
            <c:dLbl>
              <c:idx val="0"/>
              <c:layout/>
              <c:tx>
                <c:rich>
                  <a:bodyPr rot="0" vert="horz"/>
                  <a:lstStyle/>
                  <a:p>
                    <a:pPr>
                      <a:defRPr>
                        <a:latin typeface="Times New Roman" pitchFamily="18" charset="0"/>
                        <a:cs typeface="Times New Roman" pitchFamily="18" charset="0"/>
                      </a:defRPr>
                    </a:pPr>
                    <a:r>
                      <a:rPr lang="ru-RU" dirty="0" smtClean="0">
                        <a:latin typeface="Times New Roman" pitchFamily="18" charset="0"/>
                        <a:cs typeface="Times New Roman" pitchFamily="18" charset="0"/>
                      </a:rPr>
                      <a:t>88,9</a:t>
                    </a:r>
                    <a:endParaRPr lang="en-US" dirty="0">
                      <a:latin typeface="Times New Roman" pitchFamily="18" charset="0"/>
                      <a:cs typeface="Times New Roman" pitchFamily="18" charset="0"/>
                    </a:endParaRPr>
                  </a:p>
                </c:rich>
              </c:tx>
              <c:numFmt formatCode="0.0%" sourceLinked="0"/>
              <c:spPr/>
              <c:dLblPos val="ctr"/>
              <c:showPercent val="1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ru-RU" dirty="0" smtClean="0">
                        <a:latin typeface="Times New Roman" pitchFamily="18" charset="0"/>
                        <a:cs typeface="Times New Roman" pitchFamily="18" charset="0"/>
                      </a:rPr>
                      <a:t>13,1</a:t>
                    </a:r>
                    <a:endParaRPr lang="en-US" dirty="0">
                      <a:latin typeface="Times New Roman" pitchFamily="18" charset="0"/>
                      <a:cs typeface="Times New Roman" pitchFamily="18" charset="0"/>
                    </a:endParaRPr>
                  </a:p>
                </c:rich>
              </c:tx>
              <c:dLblPos val="ctr"/>
              <c:showPercent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txPr>
              <a:bodyPr rot="0" vert="horz"/>
              <a:lstStyle/>
              <a:p>
                <a:pPr>
                  <a:defRPr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dLblPos val="ctr"/>
            <c:showPercent val="1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Муниципальные программы</c:v>
                </c:pt>
                <c:pt idx="1">
                  <c:v>Непрограммные направления</c:v>
                </c:pt>
              </c:strCache>
            </c:strRef>
          </c:cat>
          <c:val>
            <c:numRef>
              <c:f>Лист1!$B$2:$B$3</c:f>
              <c:numCache>
                <c:formatCode>0.0%</c:formatCode>
                <c:ptCount val="2"/>
                <c:pt idx="0">
                  <c:v>0.82800000000000051</c:v>
                </c:pt>
                <c:pt idx="1">
                  <c:v>0.17200000000000001</c:v>
                </c:pt>
              </c:numCache>
            </c:numRef>
          </c:val>
        </c:ser>
        <c:dLbls>
          <c:showPercent val="1"/>
        </c:dLbls>
      </c:pie3DChart>
    </c:plotArea>
    <c:legend>
      <c:legendPos val="b"/>
      <c:layout/>
      <c:txPr>
        <a:bodyPr rot="0" vert="horz"/>
        <a:lstStyle/>
        <a:p>
          <a:pPr>
            <a:defRPr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layout>
        <c:manualLayout>
          <c:xMode val="edge"/>
          <c:yMode val="edge"/>
          <c:x val="0.56927079566667271"/>
          <c:y val="0"/>
        </c:manualLayout>
      </c:layout>
      <c:txPr>
        <a:bodyPr/>
        <a:lstStyle/>
        <a:p>
          <a:pPr>
            <a:defRPr sz="1200">
              <a:solidFill>
                <a:srgbClr val="000000"/>
              </a:solidFill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title>
    <c:view3D>
      <c:rotX val="30"/>
      <c:perspective val="30"/>
    </c:view3D>
    <c:plotArea>
      <c:layout>
        <c:manualLayout>
          <c:layoutTarget val="inner"/>
          <c:xMode val="edge"/>
          <c:yMode val="edge"/>
          <c:x val="0"/>
          <c:y val="3.751456057578844E-2"/>
          <c:w val="0.71430350697849165"/>
          <c:h val="0.9562464914957447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Диаграмма</c:v>
                </c:pt>
              </c:strCache>
            </c:strRef>
          </c:tx>
          <c:explosion val="12"/>
          <c:dPt>
            <c:idx val="1"/>
            <c:spPr>
              <a:solidFill>
                <a:srgbClr val="92D050"/>
              </a:solidFill>
            </c:spPr>
          </c:dPt>
          <c:dPt>
            <c:idx val="3"/>
            <c:spPr>
              <a:solidFill>
                <a:srgbClr val="C00000"/>
              </a:solidFill>
            </c:spPr>
          </c:dPt>
          <c:dPt>
            <c:idx val="4"/>
            <c:spPr>
              <a:solidFill>
                <a:srgbClr val="FFFF00"/>
              </a:solidFill>
            </c:spPr>
          </c:dPt>
          <c:dPt>
            <c:idx val="5"/>
            <c:spPr>
              <a:solidFill>
                <a:srgbClr val="7030A0"/>
              </a:solidFill>
            </c:spPr>
          </c:dPt>
          <c:dPt>
            <c:idx val="6"/>
            <c:spPr>
              <a:solidFill>
                <a:srgbClr val="FFC000"/>
              </a:solidFill>
            </c:spPr>
          </c:dPt>
          <c:dPt>
            <c:idx val="8"/>
            <c:spPr>
              <a:solidFill>
                <a:schemeClr val="accent5">
                  <a:lumMod val="50000"/>
                </a:schemeClr>
              </a:solidFill>
            </c:spPr>
          </c:dPt>
          <c:dLbls>
            <c:dLbl>
              <c:idx val="0"/>
              <c:layout>
                <c:manualLayout>
                  <c:x val="-5.1046129938497171E-2"/>
                  <c:y val="7.1657860779860666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7.6691537327641432E-2"/>
                  <c:y val="-0.20197303129635849"/>
                </c:manualLayout>
              </c:layout>
              <c:showVal val="1"/>
            </c:dLbl>
            <c:dLbl>
              <c:idx val="2"/>
              <c:layout>
                <c:manualLayout>
                  <c:x val="5.7588070760508397E-2"/>
                  <c:y val="-0.14046826260002787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4.2639356329499788E-3"/>
                  <c:y val="4.9138710476077184E-5"/>
                </c:manualLayout>
              </c:layout>
              <c:showVal val="1"/>
            </c:dLbl>
            <c:dLbl>
              <c:idx val="4"/>
              <c:layout>
                <c:manualLayout>
                  <c:x val="2.7897005820422982E-2"/>
                  <c:y val="1.9131510361888544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3.5004513599524813E-2"/>
                  <c:y val="-2.7017497518926278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-2.7446490528554034E-2"/>
                  <c:y val="-2.0905848851395611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-1.1187751958923541E-2"/>
                  <c:y val="-2.9027874235246477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2.4532233626721071E-2"/>
                  <c:y val="-6.8699537992671755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2.648935669848319E-2"/>
                  <c:y val="-3.5557115733559998E-2"/>
                </c:manualLayout>
              </c:layout>
              <c:showVal val="1"/>
            </c:dLbl>
            <c:dLbl>
              <c:idx val="10"/>
              <c:layout>
                <c:manualLayout>
                  <c:x val="2.5639094662536312E-2"/>
                  <c:y val="-2.7117671521686257E-3"/>
                </c:manualLayout>
              </c:layout>
              <c:showVal val="1"/>
            </c:dLbl>
            <c:dLbl>
              <c:idx val="11"/>
              <c:delete val="1"/>
            </c:dLbl>
            <c:dLbl>
              <c:idx val="12"/>
              <c:layout>
                <c:manualLayout>
                  <c:x val="1.4065021617532193E-2"/>
                  <c:y val="6.2978930010613984E-2"/>
                </c:manualLayout>
              </c:layout>
              <c:showVal val="1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 i="0" baseline="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Лист1!$A$2:$A$14</c:f>
              <c:strCache>
                <c:ptCount val="13"/>
                <c:pt idx="0">
                  <c:v>Развитие коммунальной инфраструктуры 9734,6</c:v>
                </c:pt>
                <c:pt idx="1">
                  <c:v>Развитие дорожного хозяйства 17661,8</c:v>
                </c:pt>
                <c:pt idx="2">
                  <c:v>Развитие культуры 20070,9</c:v>
                </c:pt>
                <c:pt idx="3">
                  <c:v>Обеспечение деятельности органов местного самоуправления4499,5</c:v>
                </c:pt>
                <c:pt idx="4">
                  <c:v>Социально-экономическое и территориальное развитие 5634,6</c:v>
                </c:pt>
                <c:pt idx="5">
                  <c:v>Формирование современной городской среды 3950,0</c:v>
                </c:pt>
                <c:pt idx="6">
                  <c:v>Обеспечение безопасности населения 626,2</c:v>
                </c:pt>
                <c:pt idx="7">
                  <c:v>Управление муниципальным имуществом 1051,0</c:v>
                </c:pt>
                <c:pt idx="8">
                  <c:v>Информационное обеспечение населения 200,0</c:v>
                </c:pt>
                <c:pt idx="9">
                  <c:v>Развитие физической культуры и спорта 147,0</c:v>
                </c:pt>
                <c:pt idx="10">
                  <c:v>Молодежь Медведовского сельского поселения 145,3</c:v>
                </c:pt>
                <c:pt idx="11">
                  <c:v>Развитие архивного дела 106,2</c:v>
                </c:pt>
                <c:pt idx="12">
                  <c:v>Поддержка малого и среднего предпринимательства 10,0</c:v>
                </c:pt>
              </c:strCache>
            </c:strRef>
          </c:cat>
          <c:val>
            <c:numRef>
              <c:f>Лист1!$B$2:$B$14</c:f>
              <c:numCache>
                <c:formatCode>#,##0.0</c:formatCode>
                <c:ptCount val="13"/>
                <c:pt idx="0">
                  <c:v>9734.6</c:v>
                </c:pt>
                <c:pt idx="1">
                  <c:v>17661.8</c:v>
                </c:pt>
                <c:pt idx="2">
                  <c:v>20070.900000000001</c:v>
                </c:pt>
                <c:pt idx="3">
                  <c:v>4499.5</c:v>
                </c:pt>
                <c:pt idx="4">
                  <c:v>5634.6</c:v>
                </c:pt>
                <c:pt idx="5">
                  <c:v>3950</c:v>
                </c:pt>
                <c:pt idx="6">
                  <c:v>626.20000000000005</c:v>
                </c:pt>
                <c:pt idx="7">
                  <c:v>1051</c:v>
                </c:pt>
                <c:pt idx="8">
                  <c:v>200</c:v>
                </c:pt>
                <c:pt idx="9">
                  <c:v>147</c:v>
                </c:pt>
                <c:pt idx="10">
                  <c:v>145.30000000000001</c:v>
                </c:pt>
                <c:pt idx="11">
                  <c:v>106.2</c:v>
                </c:pt>
                <c:pt idx="12">
                  <c:v>10</c:v>
                </c:pt>
              </c:numCache>
            </c:numRef>
          </c:val>
        </c:ser>
      </c:pie3DChart>
    </c:plotArea>
    <c:legend>
      <c:legendPos val="r"/>
      <c:layout>
        <c:manualLayout>
          <c:xMode val="edge"/>
          <c:yMode val="edge"/>
          <c:x val="0.71817170746591763"/>
          <c:y val="0"/>
          <c:w val="0.28182829253408465"/>
          <c:h val="1"/>
        </c:manualLayout>
      </c:layout>
      <c:txPr>
        <a:bodyPr/>
        <a:lstStyle/>
        <a:p>
          <a:pPr>
            <a:defRPr sz="1200" baseline="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pieChart>
        <c:varyColors val="1"/>
        <c:ser>
          <c:idx val="0"/>
          <c:order val="0"/>
          <c:explosion val="25"/>
          <c:dPt>
            <c:idx val="0"/>
            <c:explosion val="0"/>
            <c:spPr>
              <a:solidFill>
                <a:schemeClr val="accent6"/>
              </a:solidFill>
            </c:spPr>
          </c:dPt>
          <c:dPt>
            <c:idx val="1"/>
            <c:spPr>
              <a:solidFill>
                <a:schemeClr val="accent6">
                  <a:lumMod val="50000"/>
                </a:schemeClr>
              </a:solidFill>
            </c:spPr>
          </c:dPt>
          <c:dLbls>
            <c:dLbl>
              <c:idx val="0"/>
              <c:layout>
                <c:manualLayout>
                  <c:x val="7.847480366282937E-2"/>
                  <c:y val="0.33540008336349586"/>
                </c:manualLayout>
              </c:layout>
              <c:tx>
                <c:rich>
                  <a:bodyPr/>
                  <a:lstStyle/>
                  <a:p>
                    <a:pPr>
                      <a:defRPr>
                        <a:latin typeface="Times New Roman" pitchFamily="18" charset="0"/>
                        <a:cs typeface="Times New Roman" pitchFamily="18" charset="0"/>
                      </a:defRPr>
                    </a:pPr>
                    <a:r>
                      <a:rPr lang="ru-RU" dirty="0">
                        <a:latin typeface="Times New Roman" pitchFamily="18" charset="0"/>
                        <a:cs typeface="Times New Roman" pitchFamily="18" charset="0"/>
                      </a:rPr>
                      <a:t>культура
</a:t>
                    </a:r>
                    <a:r>
                      <a:rPr lang="ru-RU" dirty="0" smtClean="0">
                        <a:latin typeface="Times New Roman" pitchFamily="18" charset="0"/>
                        <a:cs typeface="Times New Roman" pitchFamily="18" charset="0"/>
                      </a:rPr>
                      <a:t>26,0%</a:t>
                    </a:r>
                    <a:endParaRPr lang="ru-RU" dirty="0">
                      <a:latin typeface="Times New Roman" pitchFamily="18" charset="0"/>
                      <a:cs typeface="Times New Roman" pitchFamily="18" charset="0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CatName val="1"/>
              <c:showPercent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0.1208504539839646"/>
                  <c:y val="-0.30733894917210958"/>
                </c:manualLayout>
              </c:layout>
              <c:tx>
                <c:rich>
                  <a:bodyPr/>
                  <a:lstStyle/>
                  <a:p>
                    <a:pPr>
                      <a:defRPr>
                        <a:latin typeface="Times New Roman" pitchFamily="18" charset="0"/>
                        <a:cs typeface="Times New Roman" pitchFamily="18" charset="0"/>
                      </a:defRPr>
                    </a:pPr>
                    <a:r>
                      <a:rPr lang="ru-RU" dirty="0">
                        <a:latin typeface="Times New Roman" pitchFamily="18" charset="0"/>
                        <a:cs typeface="Times New Roman" pitchFamily="18" charset="0"/>
                      </a:rPr>
                      <a:t>общие расходы
</a:t>
                    </a:r>
                    <a:r>
                      <a:rPr lang="ru-RU" dirty="0" smtClean="0">
                        <a:latin typeface="Times New Roman" pitchFamily="18" charset="0"/>
                        <a:cs typeface="Times New Roman" pitchFamily="18" charset="0"/>
                      </a:rPr>
                      <a:t>74,0%</a:t>
                    </a:r>
                    <a:endParaRPr lang="ru-RU" dirty="0">
                      <a:latin typeface="Times New Roman" pitchFamily="18" charset="0"/>
                      <a:cs typeface="Times New Roman" pitchFamily="18" charset="0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CatName val="1"/>
              <c:showPercent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showCatName val="1"/>
            <c:showPercent val="1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Лист3!$I$2:$J$2</c:f>
              <c:strCache>
                <c:ptCount val="2"/>
                <c:pt idx="0">
                  <c:v>культура</c:v>
                </c:pt>
                <c:pt idx="1">
                  <c:v>общие расходы</c:v>
                </c:pt>
              </c:strCache>
            </c:strRef>
          </c:cat>
          <c:val>
            <c:numRef>
              <c:f>Лист3!$I$3:$J$3</c:f>
              <c:numCache>
                <c:formatCode>0.00</c:formatCode>
                <c:ptCount val="2"/>
                <c:pt idx="0">
                  <c:v>24.956695166751974</c:v>
                </c:pt>
                <c:pt idx="1">
                  <c:v>75.04330483324803</c:v>
                </c:pt>
              </c:numCache>
            </c:numRef>
          </c:val>
        </c:ser>
        <c:dLbls>
          <c:showCatName val="1"/>
          <c:showPercent val="1"/>
        </c:dLbls>
        <c:firstSliceAng val="0"/>
      </c:pieChart>
    </c:plotArea>
    <c:plotVisOnly val="1"/>
    <c:dispBlanksAs val="zero"/>
  </c:chart>
  <c:externalData r:id="rId1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pieChart>
        <c:varyColors val="1"/>
        <c:ser>
          <c:idx val="1"/>
          <c:order val="1"/>
          <c:explosion val="25"/>
          <c:dPt>
            <c:idx val="0"/>
            <c:spPr>
              <a:solidFill>
                <a:schemeClr val="accent6">
                  <a:lumMod val="20000"/>
                  <a:lumOff val="80000"/>
                </a:schemeClr>
              </a:solidFill>
            </c:spPr>
          </c:dPt>
          <c:dPt>
            <c:idx val="1"/>
            <c:spPr>
              <a:solidFill>
                <a:schemeClr val="accent6">
                  <a:lumMod val="50000"/>
                </a:schemeClr>
              </a:solidFill>
            </c:spPr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ru-RU" dirty="0">
                        <a:latin typeface="Times New Roman" pitchFamily="18" charset="0"/>
                        <a:cs typeface="Times New Roman" pitchFamily="18" charset="0"/>
                      </a:rPr>
                      <a:t>Спорт
</a:t>
                    </a:r>
                    <a:r>
                      <a:rPr lang="ru-RU" dirty="0" smtClean="0">
                        <a:latin typeface="Times New Roman" pitchFamily="18" charset="0"/>
                        <a:cs typeface="Times New Roman" pitchFamily="18" charset="0"/>
                      </a:rPr>
                      <a:t>0,19%</a:t>
                    </a:r>
                    <a:endParaRPr lang="ru-RU" dirty="0">
                      <a:latin typeface="Times New Roman" pitchFamily="18" charset="0"/>
                      <a:cs typeface="Times New Roman" pitchFamily="18" charset="0"/>
                    </a:endParaRPr>
                  </a:p>
                </c:rich>
              </c:tx>
              <c:showCatName val="1"/>
              <c:showPercent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ru-RU" dirty="0">
                        <a:latin typeface="Times New Roman" pitchFamily="18" charset="0"/>
                        <a:cs typeface="Times New Roman" pitchFamily="18" charset="0"/>
                      </a:rPr>
                      <a:t>общие расходы
</a:t>
                    </a:r>
                    <a:r>
                      <a:rPr lang="ru-RU" dirty="0" smtClean="0">
                        <a:latin typeface="Times New Roman" pitchFamily="18" charset="0"/>
                        <a:cs typeface="Times New Roman" pitchFamily="18" charset="0"/>
                      </a:rPr>
                      <a:t>99,81%</a:t>
                    </a:r>
                    <a:endParaRPr lang="ru-RU" dirty="0">
                      <a:latin typeface="Times New Roman" pitchFamily="18" charset="0"/>
                      <a:cs typeface="Times New Roman" pitchFamily="18" charset="0"/>
                    </a:endParaRPr>
                  </a:p>
                </c:rich>
              </c:tx>
              <c:showCatName val="1"/>
              <c:showPercent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CatName val="1"/>
            <c:showPercent val="1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Лист3!$I$2:$J$2</c:f>
              <c:strCache>
                <c:ptCount val="2"/>
                <c:pt idx="0">
                  <c:v>культура</c:v>
                </c:pt>
                <c:pt idx="1">
                  <c:v>общие расходы</c:v>
                </c:pt>
              </c:strCache>
            </c:strRef>
          </c:cat>
          <c:val>
            <c:numRef>
              <c:f>Лист3!$I$4:$J$4</c:f>
              <c:numCache>
                <c:formatCode>0.00</c:formatCode>
                <c:ptCount val="2"/>
                <c:pt idx="0">
                  <c:v>0.31366062626227237</c:v>
                </c:pt>
                <c:pt idx="1">
                  <c:v>99.686339373737141</c:v>
                </c:pt>
              </c:numCache>
            </c:numRef>
          </c:val>
        </c:ser>
        <c:ser>
          <c:idx val="0"/>
          <c:order val="0"/>
          <c:explosion val="25"/>
          <c:dLbls>
            <c:spPr>
              <a:noFill/>
              <a:ln>
                <a:noFill/>
              </a:ln>
              <a:effectLst/>
            </c:spPr>
            <c:showCatName val="1"/>
            <c:showPercent val="1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Лист3!$I$2:$J$2</c:f>
              <c:strCache>
                <c:ptCount val="2"/>
                <c:pt idx="0">
                  <c:v>культура</c:v>
                </c:pt>
                <c:pt idx="1">
                  <c:v>общие расходы</c:v>
                </c:pt>
              </c:strCache>
            </c:strRef>
          </c:cat>
          <c:val>
            <c:numRef>
              <c:f>Лист3!$I$3:$J$3</c:f>
              <c:numCache>
                <c:formatCode>0.00</c:formatCode>
                <c:ptCount val="2"/>
                <c:pt idx="0">
                  <c:v>24.956695166751974</c:v>
                </c:pt>
                <c:pt idx="1">
                  <c:v>75.04330483324803</c:v>
                </c:pt>
              </c:numCache>
            </c:numRef>
          </c:val>
        </c:ser>
        <c:dLbls>
          <c:showCatName val="1"/>
          <c:showPercent val="1"/>
        </c:dLbls>
        <c:firstSliceAng val="0"/>
      </c:pieChart>
    </c:plotArea>
    <c:plotVisOnly val="1"/>
    <c:dispBlanksAs val="zero"/>
  </c:chart>
  <c:externalData r:id="rId1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pieChart>
        <c:varyColors val="1"/>
        <c:ser>
          <c:idx val="0"/>
          <c:order val="0"/>
          <c:explosion val="25"/>
          <c:dPt>
            <c:idx val="0"/>
            <c:spPr>
              <a:solidFill>
                <a:schemeClr val="accent6">
                  <a:lumMod val="20000"/>
                  <a:lumOff val="80000"/>
                </a:schemeClr>
              </a:solidFill>
            </c:spPr>
          </c:dPt>
          <c:dPt>
            <c:idx val="1"/>
            <c:spPr>
              <a:solidFill>
                <a:schemeClr val="accent6">
                  <a:lumMod val="50000"/>
                </a:schemeClr>
              </a:solidFill>
            </c:spPr>
          </c:dPt>
          <c:dLbls>
            <c:dLbl>
              <c:idx val="0"/>
              <c:layout>
                <c:manualLayout>
                  <c:x val="0.21717885264341957"/>
                  <c:y val="3.4836065573770794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>
                        <a:latin typeface="Times New Roman" pitchFamily="18" charset="0"/>
                        <a:cs typeface="Times New Roman" pitchFamily="18" charset="0"/>
                      </a:rPr>
                      <a:t>Молодежь</a:t>
                    </a:r>
                    <a:r>
                      <a:rPr lang="ru-RU" dirty="0">
                        <a:latin typeface="Times New Roman" pitchFamily="18" charset="0"/>
                        <a:cs typeface="Times New Roman" pitchFamily="18" charset="0"/>
                      </a:rPr>
                      <a:t>
</a:t>
                    </a:r>
                    <a:r>
                      <a:rPr lang="ru-RU" dirty="0" smtClean="0">
                        <a:latin typeface="Times New Roman" pitchFamily="18" charset="0"/>
                        <a:cs typeface="Times New Roman" pitchFamily="18" charset="0"/>
                      </a:rPr>
                      <a:t>0,18%</a:t>
                    </a:r>
                    <a:endParaRPr lang="ru-RU" dirty="0">
                      <a:latin typeface="Times New Roman" pitchFamily="18" charset="0"/>
                      <a:cs typeface="Times New Roman" pitchFamily="18" charset="0"/>
                    </a:endParaRPr>
                  </a:p>
                </c:rich>
              </c:tx>
              <c:showCatName val="1"/>
              <c:showPercent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0.17422134993231089"/>
                  <c:y val="-3.2274269153833211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>
                        <a:latin typeface="Times New Roman" pitchFamily="18" charset="0"/>
                        <a:cs typeface="Times New Roman" pitchFamily="18" charset="0"/>
                      </a:rPr>
                      <a:t>Общие</a:t>
                    </a:r>
                    <a:r>
                      <a:rPr lang="ru-RU" baseline="0" dirty="0" smtClean="0">
                        <a:latin typeface="Times New Roman" pitchFamily="18" charset="0"/>
                        <a:cs typeface="Times New Roman" pitchFamily="18" charset="0"/>
                      </a:rPr>
                      <a:t> расходы 99</a:t>
                    </a:r>
                    <a:r>
                      <a:rPr lang="ru-RU" dirty="0" smtClean="0">
                        <a:latin typeface="Times New Roman" pitchFamily="18" charset="0"/>
                        <a:cs typeface="Times New Roman" pitchFamily="18" charset="0"/>
                      </a:rPr>
                      <a:t>,82%</a:t>
                    </a:r>
                    <a:endParaRPr lang="ru-RU" dirty="0">
                      <a:latin typeface="Times New Roman" pitchFamily="18" charset="0"/>
                      <a:cs typeface="Times New Roman" pitchFamily="18" charset="0"/>
                    </a:endParaRPr>
                  </a:p>
                </c:rich>
              </c:tx>
              <c:showCatName val="1"/>
              <c:showPercent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CatName val="1"/>
            <c:showPercent val="1"/>
            <c:showLeaderLines val="1"/>
            <c:extLst>
              <c:ext xmlns:c15="http://schemas.microsoft.com/office/drawing/2012/chart" uri="{CE6537A1-D6FC-4f65-9D91-7224C49458BB}"/>
            </c:extLst>
          </c:dLbls>
          <c:val>
            <c:numRef>
              <c:f>Лист3!$I$5:$J$5</c:f>
              <c:numCache>
                <c:formatCode>0.00</c:formatCode>
                <c:ptCount val="2"/>
                <c:pt idx="0">
                  <c:v>0.28819461078599218</c:v>
                </c:pt>
                <c:pt idx="1">
                  <c:v>99.711805389214504</c:v>
                </c:pt>
              </c:numCache>
            </c:numRef>
          </c:val>
        </c:ser>
        <c:dLbls>
          <c:showCatName val="1"/>
          <c:showPercent val="1"/>
        </c:dLbls>
        <c:firstSliceAng val="0"/>
      </c:pieChart>
    </c:plotArea>
    <c:plotVisOnly val="1"/>
    <c:dispBlanksAs val="zero"/>
  </c:chart>
  <c:externalData r:id="rId1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pieChart>
        <c:varyColors val="1"/>
        <c:ser>
          <c:idx val="0"/>
          <c:order val="0"/>
          <c:spPr>
            <a:solidFill>
              <a:schemeClr val="accent6">
                <a:lumMod val="20000"/>
                <a:lumOff val="80000"/>
              </a:schemeClr>
            </a:solidFill>
          </c:spPr>
          <c:explosion val="25"/>
          <c:dPt>
            <c:idx val="0"/>
            <c:spPr>
              <a:solidFill>
                <a:schemeClr val="accent6"/>
              </a:solidFill>
            </c:spPr>
          </c:dPt>
          <c:dPt>
            <c:idx val="1"/>
            <c:spPr>
              <a:solidFill>
                <a:schemeClr val="accent6">
                  <a:lumMod val="50000"/>
                </a:schemeClr>
              </a:solidFill>
            </c:spPr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ru-RU" dirty="0" smtClean="0">
                        <a:latin typeface="Times New Roman" pitchFamily="18" charset="0"/>
                        <a:cs typeface="Times New Roman" pitchFamily="18" charset="0"/>
                      </a:rPr>
                      <a:t>Обеспечение безопасности</a:t>
                    </a:r>
                    <a:r>
                      <a:rPr lang="ru-RU" dirty="0">
                        <a:latin typeface="Times New Roman" pitchFamily="18" charset="0"/>
                        <a:cs typeface="Times New Roman" pitchFamily="18" charset="0"/>
                      </a:rPr>
                      <a:t>
</a:t>
                    </a:r>
                    <a:r>
                      <a:rPr lang="ru-RU" dirty="0" smtClean="0">
                        <a:latin typeface="Times New Roman" pitchFamily="18" charset="0"/>
                        <a:cs typeface="Times New Roman" pitchFamily="18" charset="0"/>
                      </a:rPr>
                      <a:t>0,81%</a:t>
                    </a:r>
                    <a:endParaRPr lang="ru-RU" dirty="0">
                      <a:latin typeface="Times New Roman" pitchFamily="18" charset="0"/>
                      <a:cs typeface="Times New Roman" pitchFamily="18" charset="0"/>
                    </a:endParaRPr>
                  </a:p>
                </c:rich>
              </c:tx>
              <c:showCatName val="1"/>
              <c:showPercent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ru-RU" dirty="0" smtClean="0">
                        <a:latin typeface="Times New Roman" pitchFamily="18" charset="0"/>
                        <a:cs typeface="Times New Roman" pitchFamily="18" charset="0"/>
                      </a:rPr>
                      <a:t>Общие расходы</a:t>
                    </a:r>
                    <a:r>
                      <a:rPr lang="ru-RU" dirty="0">
                        <a:latin typeface="Times New Roman" pitchFamily="18" charset="0"/>
                        <a:cs typeface="Times New Roman" pitchFamily="18" charset="0"/>
                      </a:rPr>
                      <a:t>
</a:t>
                    </a:r>
                    <a:r>
                      <a:rPr lang="ru-RU" dirty="0" smtClean="0">
                        <a:latin typeface="Times New Roman" pitchFamily="18" charset="0"/>
                        <a:cs typeface="Times New Roman" pitchFamily="18" charset="0"/>
                      </a:rPr>
                      <a:t>99,19%</a:t>
                    </a:r>
                    <a:endParaRPr lang="ru-RU" dirty="0">
                      <a:latin typeface="Times New Roman" pitchFamily="18" charset="0"/>
                      <a:cs typeface="Times New Roman" pitchFamily="18" charset="0"/>
                    </a:endParaRPr>
                  </a:p>
                </c:rich>
              </c:tx>
              <c:showCatName val="1"/>
              <c:showPercent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CatName val="1"/>
            <c:showPercent val="1"/>
            <c:showLeaderLines val="1"/>
            <c:extLst>
              <c:ext xmlns:c15="http://schemas.microsoft.com/office/drawing/2012/chart" uri="{CE6537A1-D6FC-4f65-9D91-7224C49458BB}"/>
            </c:extLst>
          </c:dLbls>
          <c:val>
            <c:numRef>
              <c:f>Лист3!$I$6:$J$6</c:f>
              <c:numCache>
                <c:formatCode>0.00</c:formatCode>
                <c:ptCount val="2"/>
                <c:pt idx="0">
                  <c:v>1.3227199721638803</c:v>
                </c:pt>
                <c:pt idx="1">
                  <c:v>98.677280027836119</c:v>
                </c:pt>
              </c:numCache>
            </c:numRef>
          </c:val>
        </c:ser>
        <c:dLbls>
          <c:showCatName val="1"/>
          <c:showPercent val="1"/>
        </c:dLbls>
        <c:firstSliceAng val="0"/>
      </c:pieChart>
    </c:plotArea>
    <c:plotVisOnly val="1"/>
    <c:dispBlanksAs val="zero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3.0962730358724402E-2"/>
          <c:y val="0.34978626600628032"/>
          <c:w val="0.63322396271528769"/>
          <c:h val="0.45273132014334944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Структура поступления в процентах</c:v>
                </c:pt>
              </c:strCache>
            </c:strRef>
          </c:tx>
          <c:dPt>
            <c:idx val="0"/>
            <c:spPr>
              <a:solidFill>
                <a:srgbClr val="FF0000"/>
              </a:solidFill>
            </c:spPr>
          </c:dPt>
          <c:dPt>
            <c:idx val="1"/>
            <c:spPr>
              <a:solidFill>
                <a:srgbClr val="7030A0"/>
              </a:solidFill>
            </c:spPr>
          </c:dPt>
          <c:dPt>
            <c:idx val="3"/>
            <c:spPr>
              <a:solidFill>
                <a:srgbClr val="FFC000"/>
              </a:solidFill>
            </c:spPr>
          </c:dPt>
          <c:dPt>
            <c:idx val="4"/>
            <c:spPr>
              <a:solidFill>
                <a:srgbClr val="00B050"/>
              </a:solidFill>
            </c:spPr>
          </c:dPt>
          <c:cat>
            <c:strRef>
              <c:f>Лист1!$A$2:$A$6</c:f>
              <c:strCache>
                <c:ptCount val="5"/>
                <c:pt idx="0">
                  <c:v>налог на доходы физ. лиц - 22,2%</c:v>
                </c:pt>
                <c:pt idx="1">
                  <c:v>земельный налог - 27,8%</c:v>
                </c:pt>
                <c:pt idx="2">
                  <c:v>акцизы на нефтепродукты - 13,7%</c:v>
                </c:pt>
                <c:pt idx="3">
                  <c:v>налог на имущество физ.лиц -8,3%</c:v>
                </c:pt>
                <c:pt idx="4">
                  <c:v>единый сельскохозяйственный налог - 6,9%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22.2</c:v>
                </c:pt>
                <c:pt idx="1">
                  <c:v>27.8</c:v>
                </c:pt>
                <c:pt idx="2">
                  <c:v>13.7</c:v>
                </c:pt>
                <c:pt idx="3">
                  <c:v>8.3000000000000007</c:v>
                </c:pt>
                <c:pt idx="4">
                  <c:v>6.9</c:v>
                </c:pt>
              </c:numCache>
            </c:numRef>
          </c:val>
        </c:ser>
        <c:firstSliceAng val="0"/>
        <c:holeSize val="50"/>
      </c:doughnutChart>
    </c:plotArea>
    <c:legend>
      <c:legendPos val="r"/>
      <c:layout>
        <c:manualLayout>
          <c:xMode val="edge"/>
          <c:yMode val="edge"/>
          <c:x val="0.66723376263000445"/>
          <c:y val="0.12166832946473972"/>
          <c:w val="0.29055541420021297"/>
          <c:h val="0.87833167053526062"/>
        </c:manualLayout>
      </c:layout>
      <c:txPr>
        <a:bodyPr/>
        <a:lstStyle/>
        <a:p>
          <a:pPr>
            <a:defRPr sz="14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pieChart>
        <c:varyColors val="1"/>
        <c:ser>
          <c:idx val="0"/>
          <c:order val="0"/>
          <c:explosion val="25"/>
          <c:dPt>
            <c:idx val="0"/>
            <c:spPr>
              <a:solidFill>
                <a:schemeClr val="accent6"/>
              </a:solidFill>
            </c:spPr>
          </c:dPt>
          <c:dPt>
            <c:idx val="1"/>
            <c:spPr>
              <a:solidFill>
                <a:schemeClr val="accent6">
                  <a:lumMod val="50000"/>
                </a:schemeClr>
              </a:solidFill>
            </c:spPr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ru-RU" dirty="0" smtClean="0">
                        <a:latin typeface="Times New Roman" pitchFamily="18" charset="0"/>
                        <a:cs typeface="Times New Roman" pitchFamily="18" charset="0"/>
                      </a:rPr>
                      <a:t>Поддержка малого и среднего предпринимательства</a:t>
                    </a:r>
                    <a:r>
                      <a:rPr lang="en-US" dirty="0">
                        <a:latin typeface="Times New Roman" pitchFamily="18" charset="0"/>
                        <a:cs typeface="Times New Roman" pitchFamily="18" charset="0"/>
                      </a:rPr>
                      <a:t>
</a:t>
                    </a:r>
                    <a:r>
                      <a:rPr lang="en-US" dirty="0" smtClean="0">
                        <a:latin typeface="Times New Roman" pitchFamily="18" charset="0"/>
                        <a:cs typeface="Times New Roman" pitchFamily="18" charset="0"/>
                      </a:rPr>
                      <a:t>0</a:t>
                    </a:r>
                    <a:r>
                      <a:rPr lang="ru-RU" dirty="0" smtClean="0">
                        <a:latin typeface="Times New Roman" pitchFamily="18" charset="0"/>
                        <a:cs typeface="Times New Roman" pitchFamily="18" charset="0"/>
                      </a:rPr>
                      <a:t>,01</a:t>
                    </a:r>
                    <a:r>
                      <a:rPr lang="en-US" dirty="0" smtClean="0">
                        <a:latin typeface="Times New Roman" pitchFamily="18" charset="0"/>
                        <a:cs typeface="Times New Roman" pitchFamily="18" charset="0"/>
                      </a:rPr>
                      <a:t>%</a:t>
                    </a:r>
                    <a:endParaRPr lang="en-US" dirty="0">
                      <a:latin typeface="Times New Roman" pitchFamily="18" charset="0"/>
                      <a:cs typeface="Times New Roman" pitchFamily="18" charset="0"/>
                    </a:endParaRPr>
                  </a:p>
                </c:rich>
              </c:tx>
              <c:showCatName val="1"/>
              <c:showPercent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ru-RU" dirty="0" smtClean="0">
                        <a:latin typeface="Times New Roman" pitchFamily="18" charset="0"/>
                        <a:cs typeface="Times New Roman" pitchFamily="18" charset="0"/>
                      </a:rPr>
                      <a:t>Общие расходы</a:t>
                    </a:r>
                    <a:r>
                      <a:rPr lang="en-US" dirty="0">
                        <a:latin typeface="Times New Roman" pitchFamily="18" charset="0"/>
                        <a:cs typeface="Times New Roman" pitchFamily="18" charset="0"/>
                      </a:rPr>
                      <a:t>
</a:t>
                    </a:r>
                    <a:r>
                      <a:rPr lang="ru-RU" dirty="0" smtClean="0">
                        <a:latin typeface="Times New Roman" pitchFamily="18" charset="0"/>
                        <a:cs typeface="Times New Roman" pitchFamily="18" charset="0"/>
                      </a:rPr>
                      <a:t>99,99</a:t>
                    </a:r>
                    <a:r>
                      <a:rPr lang="en-US" dirty="0" smtClean="0">
                        <a:latin typeface="Times New Roman" pitchFamily="18" charset="0"/>
                        <a:cs typeface="Times New Roman" pitchFamily="18" charset="0"/>
                      </a:rPr>
                      <a:t>%</a:t>
                    </a:r>
                    <a:endParaRPr lang="en-US" dirty="0">
                      <a:latin typeface="Times New Roman" pitchFamily="18" charset="0"/>
                      <a:cs typeface="Times New Roman" pitchFamily="18" charset="0"/>
                    </a:endParaRPr>
                  </a:p>
                </c:rich>
              </c:tx>
              <c:showCatName val="1"/>
              <c:showPercent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CatName val="1"/>
            <c:showPercent val="1"/>
            <c:showLeaderLines val="1"/>
            <c:extLst>
              <c:ext xmlns:c15="http://schemas.microsoft.com/office/drawing/2012/chart" uri="{CE6537A1-D6FC-4f65-9D91-7224C49458BB}"/>
            </c:extLst>
          </c:dLbls>
          <c:val>
            <c:numRef>
              <c:f>Лист3!$I$7:$J$7</c:f>
              <c:numCache>
                <c:formatCode>0.00</c:formatCode>
                <c:ptCount val="2"/>
                <c:pt idx="0">
                  <c:v>0.30256652051022831</c:v>
                </c:pt>
                <c:pt idx="1">
                  <c:v>99.697433479489689</c:v>
                </c:pt>
              </c:numCache>
            </c:numRef>
          </c:val>
        </c:ser>
        <c:dLbls>
          <c:showCatName val="1"/>
          <c:showPercent val="1"/>
        </c:dLbls>
        <c:firstSliceAng val="0"/>
      </c:pieChart>
    </c:plotArea>
    <c:plotVisOnly val="1"/>
    <c:dispBlanksAs val="zero"/>
  </c:chart>
  <c:externalData r:id="rId1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pieChart>
        <c:varyColors val="1"/>
        <c:ser>
          <c:idx val="0"/>
          <c:order val="0"/>
          <c:explosion val="25"/>
          <c:dPt>
            <c:idx val="0"/>
            <c:spPr>
              <a:solidFill>
                <a:schemeClr val="accent6"/>
              </a:solidFill>
            </c:spPr>
          </c:dPt>
          <c:dPt>
            <c:idx val="1"/>
            <c:spPr>
              <a:solidFill>
                <a:schemeClr val="accent6">
                  <a:lumMod val="50000"/>
                </a:schemeClr>
              </a:solidFill>
            </c:spPr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ru-RU" sz="1000" b="0" i="0" u="none" strike="noStrike" baseline="0" dirty="0" smtClean="0">
                        <a:latin typeface="Times New Roman" pitchFamily="18" charset="0"/>
                        <a:cs typeface="Times New Roman" pitchFamily="18" charset="0"/>
                      </a:rPr>
                      <a:t>Управление муниципальным имуществом</a:t>
                    </a:r>
                    <a:r>
                      <a:rPr lang="en-US" dirty="0">
                        <a:latin typeface="Times New Roman" pitchFamily="18" charset="0"/>
                        <a:cs typeface="Times New Roman" pitchFamily="18" charset="0"/>
                      </a:rPr>
                      <a:t>
</a:t>
                    </a:r>
                    <a:r>
                      <a:rPr lang="ru-RU" dirty="0" smtClean="0">
                        <a:latin typeface="Times New Roman" pitchFamily="18" charset="0"/>
                        <a:cs typeface="Times New Roman" pitchFamily="18" charset="0"/>
                      </a:rPr>
                      <a:t>1,36</a:t>
                    </a:r>
                    <a:r>
                      <a:rPr lang="en-US" dirty="0" smtClean="0">
                        <a:latin typeface="Times New Roman" pitchFamily="18" charset="0"/>
                        <a:cs typeface="Times New Roman" pitchFamily="18" charset="0"/>
                      </a:rPr>
                      <a:t>%</a:t>
                    </a:r>
                    <a:endParaRPr lang="en-US" dirty="0">
                      <a:latin typeface="Times New Roman" pitchFamily="18" charset="0"/>
                      <a:cs typeface="Times New Roman" pitchFamily="18" charset="0"/>
                    </a:endParaRPr>
                  </a:p>
                </c:rich>
              </c:tx>
              <c:showCatName val="1"/>
              <c:showPercent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0.18047567411832691"/>
                  <c:y val="-7.5826251382344084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>
                        <a:latin typeface="Times New Roman" pitchFamily="18" charset="0"/>
                        <a:cs typeface="Times New Roman" pitchFamily="18" charset="0"/>
                      </a:rPr>
                      <a:t>Общие расходы</a:t>
                    </a:r>
                    <a:r>
                      <a:rPr lang="en-US" dirty="0">
                        <a:latin typeface="Times New Roman" pitchFamily="18" charset="0"/>
                        <a:cs typeface="Times New Roman" pitchFamily="18" charset="0"/>
                      </a:rPr>
                      <a:t>
</a:t>
                    </a:r>
                    <a:r>
                      <a:rPr lang="ru-RU" dirty="0" smtClean="0">
                        <a:latin typeface="Times New Roman" pitchFamily="18" charset="0"/>
                        <a:cs typeface="Times New Roman" pitchFamily="18" charset="0"/>
                      </a:rPr>
                      <a:t>98,64</a:t>
                    </a:r>
                    <a:r>
                      <a:rPr lang="en-US" dirty="0" smtClean="0">
                        <a:latin typeface="Times New Roman" pitchFamily="18" charset="0"/>
                        <a:cs typeface="Times New Roman" pitchFamily="18" charset="0"/>
                      </a:rPr>
                      <a:t>%</a:t>
                    </a:r>
                    <a:endParaRPr lang="en-US" dirty="0">
                      <a:latin typeface="Times New Roman" pitchFamily="18" charset="0"/>
                      <a:cs typeface="Times New Roman" pitchFamily="18" charset="0"/>
                    </a:endParaRPr>
                  </a:p>
                </c:rich>
              </c:tx>
              <c:showCatName val="1"/>
              <c:showPercent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CatName val="1"/>
            <c:showPercent val="1"/>
            <c:showLeaderLines val="1"/>
            <c:extLst>
              <c:ext xmlns:c15="http://schemas.microsoft.com/office/drawing/2012/chart" uri="{CE6537A1-D6FC-4f65-9D91-7224C49458BB}"/>
            </c:extLst>
          </c:dLbls>
          <c:val>
            <c:numRef>
              <c:f>Лист3!$I$8:$J$8</c:f>
              <c:numCache>
                <c:formatCode>0.00</c:formatCode>
                <c:ptCount val="2"/>
                <c:pt idx="0">
                  <c:v>1.179757291222798</c:v>
                </c:pt>
                <c:pt idx="1">
                  <c:v>98.820242708777201</c:v>
                </c:pt>
              </c:numCache>
            </c:numRef>
          </c:val>
        </c:ser>
        <c:dLbls>
          <c:showCatName val="1"/>
          <c:showPercent val="1"/>
        </c:dLbls>
        <c:firstSliceAng val="0"/>
      </c:pieChart>
    </c:plotArea>
    <c:plotVisOnly val="1"/>
    <c:dispBlanksAs val="zero"/>
  </c:chart>
  <c:externalData r:id="rId1"/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pieChart>
        <c:varyColors val="1"/>
        <c:ser>
          <c:idx val="0"/>
          <c:order val="0"/>
          <c:spPr>
            <a:solidFill>
              <a:schemeClr val="accent6"/>
            </a:solidFill>
          </c:spPr>
          <c:explosion val="25"/>
          <c:dPt>
            <c:idx val="1"/>
            <c:spPr>
              <a:solidFill>
                <a:schemeClr val="accent6">
                  <a:lumMod val="50000"/>
                </a:schemeClr>
              </a:solidFill>
            </c:spPr>
          </c:dPt>
          <c:dLbls>
            <c:dLbl>
              <c:idx val="0"/>
              <c:layout>
                <c:manualLayout>
                  <c:x val="2.5368547681539812E-2"/>
                  <c:y val="0.12615740740740741"/>
                </c:manualLayout>
              </c:layout>
              <c:tx>
                <c:rich>
                  <a:bodyPr/>
                  <a:lstStyle/>
                  <a:p>
                    <a:r>
                      <a:rPr lang="ru-RU" sz="1000" b="0" i="0" u="none" strike="noStrike" baseline="0" dirty="0" smtClean="0">
                        <a:latin typeface="Times New Roman" pitchFamily="18" charset="0"/>
                        <a:cs typeface="Times New Roman" pitchFamily="18" charset="0"/>
                      </a:rPr>
                      <a:t>Развитие дорожного хозяйства</a:t>
                    </a:r>
                    <a:r>
                      <a:rPr lang="ru-RU" dirty="0">
                        <a:latin typeface="Times New Roman" pitchFamily="18" charset="0"/>
                        <a:cs typeface="Times New Roman" pitchFamily="18" charset="0"/>
                      </a:rPr>
                      <a:t>
</a:t>
                    </a:r>
                    <a:r>
                      <a:rPr lang="ru-RU" dirty="0" smtClean="0">
                        <a:latin typeface="Times New Roman" pitchFamily="18" charset="0"/>
                        <a:cs typeface="Times New Roman" pitchFamily="18" charset="0"/>
                      </a:rPr>
                      <a:t>22,9%</a:t>
                    </a:r>
                    <a:endParaRPr lang="ru-RU" dirty="0">
                      <a:latin typeface="Times New Roman" pitchFamily="18" charset="0"/>
                      <a:cs typeface="Times New Roman" pitchFamily="18" charset="0"/>
                    </a:endParaRPr>
                  </a:p>
                </c:rich>
              </c:tx>
              <c:showCatName val="1"/>
              <c:showPercent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.33324059614979223"/>
                  <c:y val="-8.3987593720867684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>
                        <a:latin typeface="Times New Roman" pitchFamily="18" charset="0"/>
                        <a:cs typeface="Times New Roman" pitchFamily="18" charset="0"/>
                      </a:rPr>
                      <a:t>Общие расходы</a:t>
                    </a:r>
                    <a:r>
                      <a:rPr lang="ru-RU" dirty="0">
                        <a:latin typeface="Times New Roman" pitchFamily="18" charset="0"/>
                        <a:cs typeface="Times New Roman" pitchFamily="18" charset="0"/>
                      </a:rPr>
                      <a:t>
</a:t>
                    </a:r>
                    <a:r>
                      <a:rPr lang="ru-RU" dirty="0" smtClean="0">
                        <a:latin typeface="Times New Roman" pitchFamily="18" charset="0"/>
                        <a:cs typeface="Times New Roman" pitchFamily="18" charset="0"/>
                      </a:rPr>
                      <a:t>77,1%</a:t>
                    </a:r>
                    <a:endParaRPr lang="ru-RU" dirty="0">
                      <a:latin typeface="Times New Roman" pitchFamily="18" charset="0"/>
                      <a:cs typeface="Times New Roman" pitchFamily="18" charset="0"/>
                    </a:endParaRPr>
                  </a:p>
                </c:rich>
              </c:tx>
              <c:showCatName val="1"/>
              <c:showPercent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CatName val="1"/>
            <c:showPercent val="1"/>
            <c:showLeaderLines val="1"/>
            <c:extLst>
              <c:ext xmlns:c15="http://schemas.microsoft.com/office/drawing/2012/chart" uri="{CE6537A1-D6FC-4f65-9D91-7224C49458BB}"/>
            </c:extLst>
          </c:dLbls>
          <c:val>
            <c:numRef>
              <c:f>Лист3!$I$9:$J$9</c:f>
              <c:numCache>
                <c:formatCode>0.00</c:formatCode>
                <c:ptCount val="2"/>
                <c:pt idx="0">
                  <c:v>10.607225792787318</c:v>
                </c:pt>
                <c:pt idx="1">
                  <c:v>89.392774207212682</c:v>
                </c:pt>
              </c:numCache>
            </c:numRef>
          </c:val>
        </c:ser>
        <c:dLbls>
          <c:showCatName val="1"/>
          <c:showPercent val="1"/>
        </c:dLbls>
        <c:firstSliceAng val="0"/>
      </c:pieChart>
    </c:plotArea>
    <c:plotVisOnly val="1"/>
    <c:dispBlanksAs val="zero"/>
  </c:chart>
  <c:externalData r:id="rId1"/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pieChart>
        <c:varyColors val="1"/>
        <c:ser>
          <c:idx val="0"/>
          <c:order val="0"/>
          <c:spPr>
            <a:solidFill>
              <a:schemeClr val="accent6">
                <a:lumMod val="40000"/>
                <a:lumOff val="60000"/>
              </a:schemeClr>
            </a:solidFill>
          </c:spPr>
          <c:explosion val="25"/>
          <c:dPt>
            <c:idx val="0"/>
            <c:spPr>
              <a:solidFill>
                <a:schemeClr val="accent6"/>
              </a:solidFill>
            </c:spPr>
          </c:dPt>
          <c:dPt>
            <c:idx val="1"/>
            <c:explosion val="35"/>
            <c:spPr>
              <a:solidFill>
                <a:schemeClr val="accent6">
                  <a:lumMod val="50000"/>
                </a:schemeClr>
              </a:solidFill>
            </c:spPr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ru-RU" sz="1000" b="0" i="0" u="none" strike="noStrike" baseline="0" dirty="0" smtClean="0">
                        <a:latin typeface="Times New Roman" pitchFamily="18" charset="0"/>
                        <a:cs typeface="Times New Roman" pitchFamily="18" charset="0"/>
                      </a:rPr>
                      <a:t>Развитие коммунальной инфраструктуры</a:t>
                    </a:r>
                  </a:p>
                  <a:p>
                    <a:r>
                      <a:rPr lang="ru-RU" dirty="0" smtClean="0">
                        <a:latin typeface="Times New Roman" pitchFamily="18" charset="0"/>
                        <a:cs typeface="Times New Roman" pitchFamily="18" charset="0"/>
                      </a:rPr>
                      <a:t>12,6</a:t>
                    </a:r>
                    <a:r>
                      <a:rPr lang="en-US" dirty="0" smtClean="0">
                        <a:latin typeface="Times New Roman" pitchFamily="18" charset="0"/>
                        <a:cs typeface="Times New Roman" pitchFamily="18" charset="0"/>
                      </a:rPr>
                      <a:t>%</a:t>
                    </a:r>
                    <a:endParaRPr lang="en-US" dirty="0">
                      <a:latin typeface="Times New Roman" pitchFamily="18" charset="0"/>
                      <a:cs typeface="Times New Roman" pitchFamily="18" charset="0"/>
                    </a:endParaRPr>
                  </a:p>
                </c:rich>
              </c:tx>
              <c:showCatName val="1"/>
              <c:showPercent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0.293653715422388"/>
                  <c:y val="-2.760946175493751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>
                        <a:latin typeface="Times New Roman" pitchFamily="18" charset="0"/>
                        <a:cs typeface="Times New Roman" pitchFamily="18" charset="0"/>
                      </a:rPr>
                      <a:t>Общие</a:t>
                    </a:r>
                    <a:r>
                      <a:rPr lang="ru-RU" baseline="0" dirty="0" smtClean="0">
                        <a:latin typeface="Times New Roman" pitchFamily="18" charset="0"/>
                        <a:cs typeface="Times New Roman" pitchFamily="18" charset="0"/>
                      </a:rPr>
                      <a:t> расходы</a:t>
                    </a:r>
                    <a:r>
                      <a:rPr lang="en-US" dirty="0">
                        <a:latin typeface="Times New Roman" pitchFamily="18" charset="0"/>
                        <a:cs typeface="Times New Roman" pitchFamily="18" charset="0"/>
                      </a:rPr>
                      <a:t>
</a:t>
                    </a:r>
                    <a:r>
                      <a:rPr lang="ru-RU" dirty="0" smtClean="0">
                        <a:latin typeface="Times New Roman" pitchFamily="18" charset="0"/>
                        <a:cs typeface="Times New Roman" pitchFamily="18" charset="0"/>
                      </a:rPr>
                      <a:t>87,4</a:t>
                    </a:r>
                    <a:r>
                      <a:rPr lang="en-US" dirty="0" smtClean="0">
                        <a:latin typeface="Times New Roman" pitchFamily="18" charset="0"/>
                        <a:cs typeface="Times New Roman" pitchFamily="18" charset="0"/>
                      </a:rPr>
                      <a:t>%</a:t>
                    </a:r>
                    <a:endParaRPr lang="en-US" dirty="0">
                      <a:latin typeface="Times New Roman" pitchFamily="18" charset="0"/>
                      <a:cs typeface="Times New Roman" pitchFamily="18" charset="0"/>
                    </a:endParaRPr>
                  </a:p>
                </c:rich>
              </c:tx>
              <c:showCatName val="1"/>
              <c:showPercent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CatName val="1"/>
            <c:showPercent val="1"/>
            <c:showLeaderLines val="1"/>
            <c:extLst>
              <c:ext xmlns:c15="http://schemas.microsoft.com/office/drawing/2012/chart" uri="{CE6537A1-D6FC-4f65-9D91-7224C49458BB}"/>
            </c:extLst>
          </c:dLbls>
          <c:val>
            <c:numRef>
              <c:f>Лист3!$I$10:$J$10</c:f>
              <c:numCache>
                <c:formatCode>0.00</c:formatCode>
                <c:ptCount val="2"/>
                <c:pt idx="0">
                  <c:v>6.3506191267425942</c:v>
                </c:pt>
                <c:pt idx="1">
                  <c:v>93.649380873257158</c:v>
                </c:pt>
              </c:numCache>
            </c:numRef>
          </c:val>
        </c:ser>
        <c:dLbls>
          <c:showCatName val="1"/>
          <c:showPercent val="1"/>
        </c:dLbls>
        <c:firstSliceAng val="0"/>
      </c:pieChart>
    </c:plotArea>
    <c:plotVisOnly val="1"/>
    <c:dispBlanksAs val="zero"/>
  </c:chart>
  <c:externalData r:id="rId1"/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pieChart>
        <c:varyColors val="1"/>
        <c:ser>
          <c:idx val="0"/>
          <c:order val="0"/>
          <c:spPr>
            <a:solidFill>
              <a:schemeClr val="accent6">
                <a:lumMod val="20000"/>
                <a:lumOff val="80000"/>
              </a:schemeClr>
            </a:solidFill>
          </c:spPr>
          <c:explosion val="25"/>
          <c:dPt>
            <c:idx val="0"/>
            <c:spPr>
              <a:solidFill>
                <a:schemeClr val="accent6"/>
              </a:solidFill>
            </c:spPr>
          </c:dPt>
          <c:dPt>
            <c:idx val="1"/>
            <c:spPr>
              <a:solidFill>
                <a:schemeClr val="accent6">
                  <a:lumMod val="50000"/>
                </a:schemeClr>
              </a:solidFill>
            </c:spPr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ru-RU" dirty="0" smtClean="0">
                        <a:latin typeface="Times New Roman" pitchFamily="18" charset="0"/>
                        <a:cs typeface="Times New Roman" pitchFamily="18" charset="0"/>
                      </a:rPr>
                      <a:t>Социально-экономическое и территориальное развитие</a:t>
                    </a:r>
                    <a:r>
                      <a:rPr lang="ru-RU" dirty="0">
                        <a:latin typeface="Times New Roman" pitchFamily="18" charset="0"/>
                        <a:cs typeface="Times New Roman" pitchFamily="18" charset="0"/>
                      </a:rPr>
                      <a:t>
</a:t>
                    </a:r>
                    <a:r>
                      <a:rPr lang="ru-RU" dirty="0" smtClean="0">
                        <a:latin typeface="Times New Roman" pitchFamily="18" charset="0"/>
                        <a:cs typeface="Times New Roman" pitchFamily="18" charset="0"/>
                      </a:rPr>
                      <a:t>7,31%</a:t>
                    </a:r>
                    <a:endParaRPr lang="ru-RU" dirty="0">
                      <a:latin typeface="Times New Roman" pitchFamily="18" charset="0"/>
                      <a:cs typeface="Times New Roman" pitchFamily="18" charset="0"/>
                    </a:endParaRPr>
                  </a:p>
                </c:rich>
              </c:tx>
              <c:showCatName val="1"/>
              <c:showPercent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0.21010661824349358"/>
                  <c:y val="-0.17901224591866521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>
                        <a:latin typeface="Times New Roman" pitchFamily="18" charset="0"/>
                        <a:cs typeface="Times New Roman" pitchFamily="18" charset="0"/>
                      </a:rPr>
                      <a:t>Общие расходы</a:t>
                    </a:r>
                    <a:r>
                      <a:rPr lang="ru-RU" dirty="0">
                        <a:latin typeface="Times New Roman" pitchFamily="18" charset="0"/>
                        <a:cs typeface="Times New Roman" pitchFamily="18" charset="0"/>
                      </a:rPr>
                      <a:t>
</a:t>
                    </a:r>
                    <a:r>
                      <a:rPr lang="ru-RU" dirty="0" smtClean="0">
                        <a:latin typeface="Times New Roman" pitchFamily="18" charset="0"/>
                        <a:cs typeface="Times New Roman" pitchFamily="18" charset="0"/>
                      </a:rPr>
                      <a:t>92,69%</a:t>
                    </a:r>
                    <a:endParaRPr lang="ru-RU" dirty="0">
                      <a:latin typeface="Times New Roman" pitchFamily="18" charset="0"/>
                      <a:cs typeface="Times New Roman" pitchFamily="18" charset="0"/>
                    </a:endParaRPr>
                  </a:p>
                </c:rich>
              </c:tx>
              <c:showCatName val="1"/>
              <c:showPercent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CatName val="1"/>
            <c:showPercent val="1"/>
            <c:showLeaderLines val="1"/>
            <c:extLst>
              <c:ext xmlns:c15="http://schemas.microsoft.com/office/drawing/2012/chart" uri="{CE6537A1-D6FC-4f65-9D91-7224C49458BB}"/>
            </c:extLst>
          </c:dLbls>
          <c:val>
            <c:numRef>
              <c:f>Лист3!$I$6:$J$6</c:f>
              <c:numCache>
                <c:formatCode>0.00</c:formatCode>
                <c:ptCount val="2"/>
                <c:pt idx="0">
                  <c:v>1.3227199721638803</c:v>
                </c:pt>
                <c:pt idx="1">
                  <c:v>98.677280027836119</c:v>
                </c:pt>
              </c:numCache>
            </c:numRef>
          </c:val>
        </c:ser>
        <c:dLbls>
          <c:showCatName val="1"/>
          <c:showPercent val="1"/>
        </c:dLbls>
        <c:firstSliceAng val="0"/>
      </c:pieChart>
    </c:plotArea>
    <c:plotVisOnly val="1"/>
    <c:dispBlanksAs val="zero"/>
  </c:chart>
  <c:externalData r:id="rId1"/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pieChart>
        <c:varyColors val="1"/>
        <c:ser>
          <c:idx val="0"/>
          <c:order val="0"/>
          <c:explosion val="34"/>
          <c:dPt>
            <c:idx val="0"/>
            <c:spPr>
              <a:solidFill>
                <a:schemeClr val="accent6"/>
              </a:solidFill>
            </c:spPr>
          </c:dPt>
          <c:dPt>
            <c:idx val="1"/>
            <c:spPr>
              <a:solidFill>
                <a:schemeClr val="accent6">
                  <a:lumMod val="50000"/>
                </a:schemeClr>
              </a:solidFill>
            </c:spPr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ru-RU" sz="1000" b="0" i="0" u="none" strike="noStrike" baseline="0" dirty="0" smtClean="0">
                        <a:latin typeface="Times New Roman" pitchFamily="18" charset="0"/>
                        <a:cs typeface="Times New Roman" pitchFamily="18" charset="0"/>
                      </a:rPr>
                      <a:t>Развитие архивного дела</a:t>
                    </a:r>
                    <a:r>
                      <a:rPr lang="en-US" dirty="0">
                        <a:latin typeface="Times New Roman" pitchFamily="18" charset="0"/>
                        <a:cs typeface="Times New Roman" pitchFamily="18" charset="0"/>
                      </a:rPr>
                      <a:t>
</a:t>
                    </a:r>
                    <a:r>
                      <a:rPr lang="ru-RU" dirty="0" smtClean="0">
                        <a:latin typeface="Times New Roman" pitchFamily="18" charset="0"/>
                        <a:cs typeface="Times New Roman" pitchFamily="18" charset="0"/>
                      </a:rPr>
                      <a:t>0,14</a:t>
                    </a:r>
                    <a:r>
                      <a:rPr lang="en-US" dirty="0" smtClean="0">
                        <a:latin typeface="Times New Roman" pitchFamily="18" charset="0"/>
                        <a:cs typeface="Times New Roman" pitchFamily="18" charset="0"/>
                      </a:rPr>
                      <a:t>%</a:t>
                    </a:r>
                    <a:endParaRPr lang="en-US" dirty="0">
                      <a:latin typeface="Times New Roman" pitchFamily="18" charset="0"/>
                      <a:cs typeface="Times New Roman" pitchFamily="18" charset="0"/>
                    </a:endParaRPr>
                  </a:p>
                </c:rich>
              </c:tx>
              <c:showCatName val="1"/>
              <c:showPercent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0.26132578304350113"/>
                  <c:y val="-7.9439185222553957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>
                        <a:latin typeface="Times New Roman" pitchFamily="18" charset="0"/>
                        <a:cs typeface="Times New Roman" pitchFamily="18" charset="0"/>
                      </a:rPr>
                      <a:t>Общие расходы</a:t>
                    </a:r>
                    <a:r>
                      <a:rPr lang="en-US" dirty="0">
                        <a:latin typeface="Times New Roman" pitchFamily="18" charset="0"/>
                        <a:cs typeface="Times New Roman" pitchFamily="18" charset="0"/>
                      </a:rPr>
                      <a:t>
</a:t>
                    </a:r>
                    <a:r>
                      <a:rPr lang="ru-RU" dirty="0" smtClean="0">
                        <a:latin typeface="Times New Roman" pitchFamily="18" charset="0"/>
                        <a:cs typeface="Times New Roman" pitchFamily="18" charset="0"/>
                      </a:rPr>
                      <a:t>99,86</a:t>
                    </a:r>
                    <a:r>
                      <a:rPr lang="en-US" dirty="0" smtClean="0">
                        <a:latin typeface="Times New Roman" pitchFamily="18" charset="0"/>
                        <a:cs typeface="Times New Roman" pitchFamily="18" charset="0"/>
                      </a:rPr>
                      <a:t>%</a:t>
                    </a:r>
                    <a:endParaRPr lang="en-US" dirty="0">
                      <a:latin typeface="Times New Roman" pitchFamily="18" charset="0"/>
                      <a:cs typeface="Times New Roman" pitchFamily="18" charset="0"/>
                    </a:endParaRPr>
                  </a:p>
                </c:rich>
              </c:tx>
              <c:showCatName val="1"/>
              <c:showPercent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CatName val="1"/>
            <c:showPercent val="1"/>
            <c:showLeaderLines val="1"/>
            <c:extLst>
              <c:ext xmlns:c15="http://schemas.microsoft.com/office/drawing/2012/chart" uri="{CE6537A1-D6FC-4f65-9D91-7224C49458BB}"/>
            </c:extLst>
          </c:dLbls>
          <c:val>
            <c:numRef>
              <c:f>Лист3!$I$12:$J$12</c:f>
              <c:numCache>
                <c:formatCode>0.00</c:formatCode>
                <c:ptCount val="2"/>
                <c:pt idx="0">
                  <c:v>0.27558767243139926</c:v>
                </c:pt>
                <c:pt idx="1">
                  <c:v>99.724412327568558</c:v>
                </c:pt>
              </c:numCache>
            </c:numRef>
          </c:val>
        </c:ser>
        <c:dLbls>
          <c:showCatName val="1"/>
          <c:showPercent val="1"/>
        </c:dLbls>
        <c:firstSliceAng val="0"/>
      </c:pieChart>
    </c:plotArea>
    <c:plotVisOnly val="1"/>
    <c:dispBlanksAs val="zero"/>
  </c:chart>
  <c:externalData r:id="rId1"/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pieChart>
        <c:varyColors val="1"/>
        <c:ser>
          <c:idx val="0"/>
          <c:order val="0"/>
          <c:spPr>
            <a:solidFill>
              <a:schemeClr val="accent6"/>
            </a:solidFill>
          </c:spPr>
          <c:explosion val="24"/>
          <c:dPt>
            <c:idx val="1"/>
            <c:spPr>
              <a:solidFill>
                <a:schemeClr val="accent6">
                  <a:lumMod val="50000"/>
                </a:schemeClr>
              </a:solidFill>
            </c:spPr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ru-RU" sz="1000" b="0" i="0" u="none" strike="noStrike" baseline="0" dirty="0" smtClean="0">
                        <a:latin typeface="Times New Roman" pitchFamily="18" charset="0"/>
                        <a:cs typeface="Times New Roman" pitchFamily="18" charset="0"/>
                      </a:rPr>
                      <a:t>Информационное обеспечение населения</a:t>
                    </a:r>
                    <a:r>
                      <a:rPr lang="en-US" dirty="0">
                        <a:latin typeface="Times New Roman" pitchFamily="18" charset="0"/>
                        <a:cs typeface="Times New Roman" pitchFamily="18" charset="0"/>
                      </a:rPr>
                      <a:t>
</a:t>
                    </a:r>
                    <a:r>
                      <a:rPr lang="ru-RU" dirty="0" smtClean="0">
                        <a:latin typeface="Times New Roman" pitchFamily="18" charset="0"/>
                        <a:cs typeface="Times New Roman" pitchFamily="18" charset="0"/>
                      </a:rPr>
                      <a:t>0,26</a:t>
                    </a:r>
                    <a:r>
                      <a:rPr lang="en-US" dirty="0" smtClean="0">
                        <a:latin typeface="Times New Roman" pitchFamily="18" charset="0"/>
                        <a:cs typeface="Times New Roman" pitchFamily="18" charset="0"/>
                      </a:rPr>
                      <a:t>%</a:t>
                    </a:r>
                    <a:endParaRPr lang="en-US" dirty="0">
                      <a:latin typeface="Times New Roman" pitchFamily="18" charset="0"/>
                      <a:cs typeface="Times New Roman" pitchFamily="18" charset="0"/>
                    </a:endParaRPr>
                  </a:p>
                </c:rich>
              </c:tx>
              <c:showCatName val="1"/>
              <c:showPercent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ru-RU" dirty="0" smtClean="0">
                        <a:latin typeface="Times New Roman" pitchFamily="18" charset="0"/>
                        <a:cs typeface="Times New Roman" pitchFamily="18" charset="0"/>
                      </a:rPr>
                      <a:t>Общие расходы</a:t>
                    </a:r>
                    <a:r>
                      <a:rPr lang="en-US" dirty="0">
                        <a:latin typeface="Times New Roman" pitchFamily="18" charset="0"/>
                        <a:cs typeface="Times New Roman" pitchFamily="18" charset="0"/>
                      </a:rPr>
                      <a:t>
</a:t>
                    </a:r>
                    <a:r>
                      <a:rPr lang="en-US" dirty="0" smtClean="0">
                        <a:latin typeface="Times New Roman" pitchFamily="18" charset="0"/>
                        <a:cs typeface="Times New Roman" pitchFamily="18" charset="0"/>
                      </a:rPr>
                      <a:t>99</a:t>
                    </a:r>
                    <a:r>
                      <a:rPr lang="ru-RU" dirty="0" smtClean="0">
                        <a:latin typeface="Times New Roman" pitchFamily="18" charset="0"/>
                        <a:cs typeface="Times New Roman" pitchFamily="18" charset="0"/>
                      </a:rPr>
                      <a:t>,74</a:t>
                    </a:r>
                    <a:r>
                      <a:rPr lang="en-US" dirty="0" smtClean="0">
                        <a:latin typeface="Times New Roman" pitchFamily="18" charset="0"/>
                        <a:cs typeface="Times New Roman" pitchFamily="18" charset="0"/>
                      </a:rPr>
                      <a:t>%</a:t>
                    </a:r>
                    <a:endParaRPr lang="en-US" dirty="0">
                      <a:latin typeface="Times New Roman" pitchFamily="18" charset="0"/>
                      <a:cs typeface="Times New Roman" pitchFamily="18" charset="0"/>
                    </a:endParaRPr>
                  </a:p>
                </c:rich>
              </c:tx>
              <c:showCatName val="1"/>
              <c:showPercent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CatName val="1"/>
            <c:showPercent val="1"/>
            <c:showLeaderLines val="1"/>
            <c:extLst>
              <c:ext xmlns:c15="http://schemas.microsoft.com/office/drawing/2012/chart" uri="{CE6537A1-D6FC-4f65-9D91-7224C49458BB}"/>
            </c:extLst>
          </c:dLbls>
          <c:val>
            <c:numRef>
              <c:f>Лист3!$I$13:$J$13</c:f>
              <c:numCache>
                <c:formatCode>0.00</c:formatCode>
                <c:ptCount val="2"/>
                <c:pt idx="0">
                  <c:v>0.94526823782737068</c:v>
                </c:pt>
                <c:pt idx="1">
                  <c:v>99.054731762172608</c:v>
                </c:pt>
              </c:numCache>
            </c:numRef>
          </c:val>
        </c:ser>
        <c:dLbls>
          <c:showCatName val="1"/>
          <c:showPercent val="1"/>
        </c:dLbls>
        <c:firstSliceAng val="0"/>
      </c:pieChart>
    </c:plotArea>
    <c:plotVisOnly val="1"/>
    <c:dispBlanksAs val="zero"/>
  </c:chart>
  <c:externalData r:id="rId1"/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pieChart>
        <c:varyColors val="1"/>
        <c:ser>
          <c:idx val="0"/>
          <c:order val="0"/>
          <c:spPr>
            <a:solidFill>
              <a:schemeClr val="accent6"/>
            </a:solidFill>
          </c:spPr>
          <c:explosion val="25"/>
          <c:dPt>
            <c:idx val="1"/>
            <c:spPr>
              <a:solidFill>
                <a:schemeClr val="accent6">
                  <a:lumMod val="50000"/>
                </a:schemeClr>
              </a:solidFill>
            </c:spPr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ru-RU" sz="1000" b="0" i="0" u="none" strike="noStrike" baseline="0" dirty="0" smtClean="0">
                        <a:latin typeface="Times New Roman" pitchFamily="18" charset="0"/>
                        <a:cs typeface="Times New Roman" pitchFamily="18" charset="0"/>
                      </a:rPr>
                      <a:t>Обеспечение деятельности органов местного самоуправления</a:t>
                    </a:r>
                    <a:r>
                      <a:rPr lang="en-US" dirty="0">
                        <a:latin typeface="Times New Roman" pitchFamily="18" charset="0"/>
                        <a:cs typeface="Times New Roman" pitchFamily="18" charset="0"/>
                      </a:rPr>
                      <a:t>
</a:t>
                    </a:r>
                    <a:r>
                      <a:rPr lang="ru-RU" dirty="0" smtClean="0">
                        <a:latin typeface="Times New Roman" pitchFamily="18" charset="0"/>
                        <a:cs typeface="Times New Roman" pitchFamily="18" charset="0"/>
                      </a:rPr>
                      <a:t>5,84</a:t>
                    </a:r>
                    <a:r>
                      <a:rPr lang="en-US" dirty="0" smtClean="0">
                        <a:latin typeface="Times New Roman" pitchFamily="18" charset="0"/>
                        <a:cs typeface="Times New Roman" pitchFamily="18" charset="0"/>
                      </a:rPr>
                      <a:t>%</a:t>
                    </a:r>
                    <a:endParaRPr lang="en-US" dirty="0">
                      <a:latin typeface="Times New Roman" pitchFamily="18" charset="0"/>
                      <a:cs typeface="Times New Roman" pitchFamily="18" charset="0"/>
                    </a:endParaRPr>
                  </a:p>
                </c:rich>
              </c:tx>
              <c:showCatName val="1"/>
              <c:showPercent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2.3398916496097648E-2"/>
                  <c:y val="-2.8472222222222242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>
                        <a:latin typeface="Times New Roman" pitchFamily="18" charset="0"/>
                        <a:cs typeface="Times New Roman" pitchFamily="18" charset="0"/>
                      </a:rPr>
                      <a:t>Общие расходы</a:t>
                    </a:r>
                    <a:r>
                      <a:rPr lang="en-US" dirty="0">
                        <a:latin typeface="Times New Roman" pitchFamily="18" charset="0"/>
                        <a:cs typeface="Times New Roman" pitchFamily="18" charset="0"/>
                      </a:rPr>
                      <a:t>
</a:t>
                    </a:r>
                    <a:r>
                      <a:rPr lang="ru-RU" dirty="0" smtClean="0">
                        <a:latin typeface="Times New Roman" pitchFamily="18" charset="0"/>
                        <a:cs typeface="Times New Roman" pitchFamily="18" charset="0"/>
                      </a:rPr>
                      <a:t>94,16</a:t>
                    </a:r>
                    <a:r>
                      <a:rPr lang="en-US" dirty="0" smtClean="0">
                        <a:latin typeface="Times New Roman" pitchFamily="18" charset="0"/>
                        <a:cs typeface="Times New Roman" pitchFamily="18" charset="0"/>
                      </a:rPr>
                      <a:t>%</a:t>
                    </a:r>
                    <a:endParaRPr lang="en-US" dirty="0">
                      <a:latin typeface="Times New Roman" pitchFamily="18" charset="0"/>
                      <a:cs typeface="Times New Roman" pitchFamily="18" charset="0"/>
                    </a:endParaRPr>
                  </a:p>
                </c:rich>
              </c:tx>
              <c:showCatName val="1"/>
              <c:showPercent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CatName val="1"/>
            <c:showPercent val="1"/>
            <c:showLeaderLines val="1"/>
            <c:extLst>
              <c:ext xmlns:c15="http://schemas.microsoft.com/office/drawing/2012/chart" uri="{CE6537A1-D6FC-4f65-9D91-7224C49458BB}"/>
            </c:extLst>
          </c:dLbls>
          <c:val>
            <c:numRef>
              <c:f>Лист3!$I$14:$J$14</c:f>
              <c:numCache>
                <c:formatCode>0.00</c:formatCode>
                <c:ptCount val="2"/>
                <c:pt idx="0">
                  <c:v>9.6417864535925979</c:v>
                </c:pt>
                <c:pt idx="1">
                  <c:v>90.358213546407399</c:v>
                </c:pt>
              </c:numCache>
            </c:numRef>
          </c:val>
        </c:ser>
        <c:dLbls>
          <c:showCatName val="1"/>
          <c:showPercent val="1"/>
        </c:dLbls>
        <c:firstSliceAng val="0"/>
      </c:pieChart>
    </c:plotArea>
    <c:plotVisOnly val="1"/>
    <c:dispBlanksAs val="zero"/>
  </c:chart>
  <c:externalData r:id="rId1"/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0.21024189582614974"/>
          <c:y val="0.10321071107388784"/>
          <c:w val="0.55867228817831061"/>
          <c:h val="0.79357857785222197"/>
        </c:manualLayout>
      </c:layout>
      <c:pieChart>
        <c:varyColors val="1"/>
        <c:ser>
          <c:idx val="0"/>
          <c:order val="0"/>
          <c:spPr>
            <a:solidFill>
              <a:schemeClr val="accent6"/>
            </a:solidFill>
          </c:spPr>
          <c:explosion val="78"/>
          <c:dPt>
            <c:idx val="0"/>
            <c:explosion val="0"/>
          </c:dPt>
          <c:dPt>
            <c:idx val="1"/>
            <c:explosion val="49"/>
            <c:spPr>
              <a:solidFill>
                <a:schemeClr val="accent6">
                  <a:lumMod val="50000"/>
                </a:schemeClr>
              </a:solidFill>
            </c:spPr>
          </c:dPt>
          <c:dLbls>
            <c:dLbl>
              <c:idx val="0"/>
              <c:layout>
                <c:manualLayout>
                  <c:x val="7.0469400051822131E-2"/>
                  <c:y val="0.19985347575443388"/>
                </c:manualLayout>
              </c:layout>
              <c:tx>
                <c:rich>
                  <a:bodyPr/>
                  <a:lstStyle/>
                  <a:p>
                    <a:r>
                      <a:rPr lang="ru-RU" sz="1000" b="0" i="0" u="none" strike="noStrike" baseline="0" dirty="0" smtClean="0">
                        <a:latin typeface="Times New Roman" pitchFamily="18" charset="0"/>
                        <a:cs typeface="Times New Roman" pitchFamily="18" charset="0"/>
                      </a:rPr>
                      <a:t>Обеспечение деятельности органов местного самоуправления</a:t>
                    </a:r>
                    <a:r>
                      <a:rPr lang="en-US" dirty="0">
                        <a:latin typeface="Times New Roman" pitchFamily="18" charset="0"/>
                        <a:cs typeface="Times New Roman" pitchFamily="18" charset="0"/>
                      </a:rPr>
                      <a:t>
</a:t>
                    </a:r>
                    <a:r>
                      <a:rPr lang="ru-RU" dirty="0" smtClean="0">
                        <a:latin typeface="Times New Roman" pitchFamily="18" charset="0"/>
                        <a:cs typeface="Times New Roman" pitchFamily="18" charset="0"/>
                      </a:rPr>
                      <a:t>5,12</a:t>
                    </a:r>
                    <a:r>
                      <a:rPr lang="en-US" dirty="0" smtClean="0">
                        <a:latin typeface="Times New Roman" pitchFamily="18" charset="0"/>
                        <a:cs typeface="Times New Roman" pitchFamily="18" charset="0"/>
                      </a:rPr>
                      <a:t>%</a:t>
                    </a:r>
                    <a:endParaRPr lang="en-US" dirty="0">
                      <a:latin typeface="Times New Roman" pitchFamily="18" charset="0"/>
                      <a:cs typeface="Times New Roman" pitchFamily="18" charset="0"/>
                    </a:endParaRPr>
                  </a:p>
                </c:rich>
              </c:tx>
              <c:showCatName val="1"/>
              <c:showPercent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2.3398916496097648E-2"/>
                  <c:y val="-2.8472222222222242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>
                        <a:latin typeface="Times New Roman" pitchFamily="18" charset="0"/>
                        <a:cs typeface="Times New Roman" pitchFamily="18" charset="0"/>
                      </a:rPr>
                      <a:t>Общие расходы</a:t>
                    </a:r>
                    <a:r>
                      <a:rPr lang="en-US" dirty="0">
                        <a:latin typeface="Times New Roman" pitchFamily="18" charset="0"/>
                        <a:cs typeface="Times New Roman" pitchFamily="18" charset="0"/>
                      </a:rPr>
                      <a:t>
</a:t>
                    </a:r>
                    <a:r>
                      <a:rPr lang="ru-RU" dirty="0" smtClean="0">
                        <a:latin typeface="Times New Roman" pitchFamily="18" charset="0"/>
                        <a:cs typeface="Times New Roman" pitchFamily="18" charset="0"/>
                      </a:rPr>
                      <a:t>94,88</a:t>
                    </a:r>
                    <a:r>
                      <a:rPr lang="en-US" dirty="0" smtClean="0">
                        <a:latin typeface="Times New Roman" pitchFamily="18" charset="0"/>
                        <a:cs typeface="Times New Roman" pitchFamily="18" charset="0"/>
                      </a:rPr>
                      <a:t>%</a:t>
                    </a:r>
                    <a:endParaRPr lang="en-US" dirty="0">
                      <a:latin typeface="Times New Roman" pitchFamily="18" charset="0"/>
                      <a:cs typeface="Times New Roman" pitchFamily="18" charset="0"/>
                    </a:endParaRPr>
                  </a:p>
                </c:rich>
              </c:tx>
              <c:showCatName val="1"/>
              <c:showPercent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CatName val="1"/>
            <c:showPercent val="1"/>
            <c:showLeaderLines val="1"/>
            <c:extLst>
              <c:ext xmlns:c15="http://schemas.microsoft.com/office/drawing/2012/chart" uri="{CE6537A1-D6FC-4f65-9D91-7224C49458BB}"/>
            </c:extLst>
          </c:dLbls>
          <c:val>
            <c:numRef>
              <c:f>Лист3!$I$14:$J$14</c:f>
              <c:numCache>
                <c:formatCode>0.00</c:formatCode>
                <c:ptCount val="2"/>
                <c:pt idx="0">
                  <c:v>9.6417864535925979</c:v>
                </c:pt>
                <c:pt idx="1">
                  <c:v>90.358213546407399</c:v>
                </c:pt>
              </c:numCache>
            </c:numRef>
          </c:val>
        </c:ser>
        <c:dLbls>
          <c:showCatName val="1"/>
          <c:showPercent val="1"/>
        </c:dLbls>
        <c:firstSliceAng val="0"/>
      </c:pieChart>
    </c:plotArea>
    <c:plotVisOnly val="1"/>
    <c:dispBlanksAs val="zero"/>
  </c:chart>
  <c:externalData r:id="rId1"/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defRPr>
            </a:pPr>
            <a:r>
              <a:rPr lang="ru-RU" sz="11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диаграмма</a:t>
            </a:r>
          </a:p>
        </c:rich>
      </c:tx>
      <c:layout>
        <c:manualLayout>
          <c:xMode val="edge"/>
          <c:yMode val="edge"/>
          <c:x val="4.6469292236191824E-3"/>
          <c:y val="9.7956904361280617E-3"/>
        </c:manualLayout>
      </c:layout>
    </c:title>
    <c:view3D>
      <c:rotX val="30"/>
      <c:perspective val="30"/>
    </c:view3D>
    <c:plotArea>
      <c:layout>
        <c:manualLayout>
          <c:layoutTarget val="inner"/>
          <c:xMode val="edge"/>
          <c:yMode val="edge"/>
          <c:x val="0"/>
          <c:y val="4.1893915614719064E-2"/>
          <c:w val="0.71430350697849165"/>
          <c:h val="0.9562464914957447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диаграмма</c:v>
                </c:pt>
              </c:strCache>
            </c:strRef>
          </c:tx>
          <c:explosion val="4"/>
          <c:dPt>
            <c:idx val="1"/>
            <c:spPr>
              <a:solidFill>
                <a:srgbClr val="92D050"/>
              </a:solidFill>
            </c:spPr>
          </c:dPt>
          <c:dPt>
            <c:idx val="3"/>
            <c:spPr>
              <a:solidFill>
                <a:srgbClr val="C00000"/>
              </a:solidFill>
            </c:spPr>
          </c:dPt>
          <c:dPt>
            <c:idx val="4"/>
            <c:spPr>
              <a:solidFill>
                <a:srgbClr val="FFFF00"/>
              </a:solidFill>
            </c:spPr>
          </c:dPt>
          <c:dPt>
            <c:idx val="5"/>
            <c:spPr>
              <a:solidFill>
                <a:srgbClr val="7030A0"/>
              </a:solidFill>
            </c:spPr>
          </c:dPt>
          <c:dPt>
            <c:idx val="6"/>
            <c:spPr>
              <a:solidFill>
                <a:srgbClr val="FFC000"/>
              </a:solidFill>
            </c:spPr>
          </c:dPt>
          <c:dPt>
            <c:idx val="8"/>
            <c:spPr>
              <a:solidFill>
                <a:schemeClr val="accent5">
                  <a:lumMod val="50000"/>
                </a:schemeClr>
              </a:solidFill>
            </c:spPr>
          </c:dPt>
          <c:dLbls>
            <c:dLbl>
              <c:idx val="0"/>
              <c:layout>
                <c:manualLayout>
                  <c:x val="3.0291998313124551E-2"/>
                  <c:y val="-2.4466242099931888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3.8803471579887755E-2"/>
                  <c:y val="5.9139541381388362E-2"/>
                </c:manualLayout>
              </c:layout>
              <c:showVal val="1"/>
            </c:dLbl>
            <c:dLbl>
              <c:idx val="2"/>
              <c:layout>
                <c:manualLayout>
                  <c:x val="-1.6509671426203441E-2"/>
                  <c:y val="-2.6717711814465292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1.4643569798997629E-3"/>
                  <c:y val="-3.86989848231045E-2"/>
                </c:manualLayout>
              </c:layout>
              <c:showVal val="1"/>
            </c:dLbl>
            <c:dLbl>
              <c:idx val="4"/>
              <c:layout>
                <c:manualLayout>
                  <c:x val="-3.971894324075703E-3"/>
                  <c:y val="1.1858492465731009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0"/>
                  <c:y val="-0.25728403891773399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7.1482529033620512E-2"/>
                  <c:y val="0.13979822201200037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-4.5636154377349761E-2"/>
                  <c:y val="-1.2721863711093465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-7.6353174487687504E-3"/>
                  <c:y val="-4.5279208316976446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-1.7548539726144109E-2"/>
                  <c:y val="-0.20999945907591225"/>
                </c:manualLayout>
              </c:layout>
              <c:showVal val="1"/>
            </c:dLbl>
            <c:dLbl>
              <c:idx val="11"/>
              <c:delete val="1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 i="0" baseline="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Лист1!$A$2:$A$10</c:f>
              <c:strCache>
                <c:ptCount val="9"/>
                <c:pt idx="0">
                  <c:v>Отдельные государственные полномочия по образованию и организации деятельности административных комиссий; 7,6 тыс. руб.</c:v>
                </c:pt>
                <c:pt idx="1">
                  <c:v>Субвенции по ведению первичного воинского учета на терриориях где отсутствуют военные коссариаты; 981,3 тыс. руб.</c:v>
                </c:pt>
                <c:pt idx="2">
                  <c:v>Дополнительное обеспечение к пенсии; 394,8 тыс. руб.</c:v>
                </c:pt>
                <c:pt idx="3">
                  <c:v>Резервные фонды; 25,0 тыс. руб.</c:v>
                </c:pt>
                <c:pt idx="4">
                  <c:v>Обеспечение деятельности финансово-бюджетного надзора; 135,4 тыс. руб.</c:v>
                </c:pt>
                <c:pt idx="5">
                  <c:v>Функционирование местных администраций; 10191,2 тыс. руб.</c:v>
                </c:pt>
                <c:pt idx="6">
                  <c:v>Функционирование высшего должностного лица МО; 1273,7 тыс. руб.</c:v>
                </c:pt>
                <c:pt idx="7">
                  <c:v>Функционирование представительных органов МО; 3,0 тыс. руб.</c:v>
                </c:pt>
                <c:pt idx="8">
                  <c:v>Обслуживание государственного и муниципального долга; 60,0 тыс. руб.</c:v>
                </c:pt>
              </c:strCache>
            </c:strRef>
          </c:cat>
          <c:val>
            <c:numRef>
              <c:f>Лист1!$B$2:$B$10</c:f>
              <c:numCache>
                <c:formatCode>0.0</c:formatCode>
                <c:ptCount val="9"/>
                <c:pt idx="0">
                  <c:v>7.6</c:v>
                </c:pt>
                <c:pt idx="1">
                  <c:v>981.3</c:v>
                </c:pt>
                <c:pt idx="2">
                  <c:v>394.8</c:v>
                </c:pt>
                <c:pt idx="3">
                  <c:v>25</c:v>
                </c:pt>
                <c:pt idx="4">
                  <c:v>135.4</c:v>
                </c:pt>
                <c:pt idx="5">
                  <c:v>10191.200000000004</c:v>
                </c:pt>
                <c:pt idx="6">
                  <c:v>1273.7</c:v>
                </c:pt>
                <c:pt idx="7">
                  <c:v>3</c:v>
                </c:pt>
                <c:pt idx="8">
                  <c:v>60</c:v>
                </c:pt>
              </c:numCache>
            </c:numRef>
          </c:val>
        </c:ser>
      </c:pie3DChart>
    </c:plotArea>
    <c:legend>
      <c:legendPos val="r"/>
      <c:legendEntry>
        <c:idx val="0"/>
        <c:txPr>
          <a:bodyPr/>
          <a:lstStyle/>
          <a:p>
            <a:pPr>
              <a:defRPr sz="1200" baseline="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 sz="1200" baseline="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</c:legendEntry>
      <c:legendEntry>
        <c:idx val="2"/>
        <c:txPr>
          <a:bodyPr/>
          <a:lstStyle/>
          <a:p>
            <a:pPr>
              <a:defRPr sz="1200" baseline="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</c:legendEntry>
      <c:legendEntry>
        <c:idx val="3"/>
        <c:txPr>
          <a:bodyPr/>
          <a:lstStyle/>
          <a:p>
            <a:pPr>
              <a:defRPr sz="1200" baseline="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</c:legendEntry>
      <c:legendEntry>
        <c:idx val="4"/>
        <c:txPr>
          <a:bodyPr/>
          <a:lstStyle/>
          <a:p>
            <a:pPr>
              <a:defRPr sz="1200" baseline="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</c:legendEntry>
      <c:legendEntry>
        <c:idx val="5"/>
        <c:txPr>
          <a:bodyPr/>
          <a:lstStyle/>
          <a:p>
            <a:pPr>
              <a:defRPr sz="1200" baseline="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</c:legendEntry>
      <c:legendEntry>
        <c:idx val="6"/>
        <c:txPr>
          <a:bodyPr/>
          <a:lstStyle/>
          <a:p>
            <a:pPr>
              <a:defRPr sz="1200" baseline="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</c:legendEntry>
      <c:legendEntry>
        <c:idx val="7"/>
        <c:txPr>
          <a:bodyPr/>
          <a:lstStyle/>
          <a:p>
            <a:pPr>
              <a:defRPr sz="1200" baseline="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</c:legendEntry>
      <c:legendEntry>
        <c:idx val="8"/>
        <c:txPr>
          <a:bodyPr/>
          <a:lstStyle/>
          <a:p>
            <a:pPr>
              <a:defRPr sz="1200" baseline="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</c:legendEntry>
      <c:layout>
        <c:manualLayout>
          <c:xMode val="edge"/>
          <c:yMode val="edge"/>
          <c:x val="0.71371704793326829"/>
          <c:y val="0"/>
          <c:w val="0.28182829253408476"/>
          <c:h val="1"/>
        </c:manualLayout>
      </c:layout>
      <c:txPr>
        <a:bodyPr/>
        <a:lstStyle/>
        <a:p>
          <a:pPr>
            <a:defRPr sz="1200" baseline="0"/>
          </a:pPr>
          <a:endParaRPr lang="ru-RU"/>
        </a:p>
      </c:txPr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rgbClr val="000000"/>
              </a:solidFill>
              <a:latin typeface="Times New Roman" pitchFamily="18" charset="0"/>
              <a:ea typeface="+mn-ea"/>
              <a:cs typeface="Times New Roman" pitchFamily="18" charset="0"/>
            </a:defRPr>
          </a:pPr>
          <a:endParaRPr lang="ru-RU"/>
        </a:p>
      </c:txPr>
    </c:title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НДФЛ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96000"/>
                    <a:lumMod val="100000"/>
                  </a:schemeClr>
                </a:gs>
                <a:gs pos="78000">
                  <a:schemeClr val="accent1">
                    <a:shade val="94000"/>
                    <a:lumMod val="94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38100" dist="25400" dir="5400000" rotWithShape="0">
                <a:srgbClr val="000000">
                  <a:alpha val="35000"/>
                </a:srgbClr>
              </a:outerShdw>
            </a:effectLst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000000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pPr>
                <a:endParaRPr lang="ru-RU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Лист1!$A$2:$A$3</c:f>
              <c:numCache>
                <c:formatCode>General</c:formatCode>
                <c:ptCount val="2"/>
                <c:pt idx="0">
                  <c:v>2020</c:v>
                </c:pt>
                <c:pt idx="1">
                  <c:v>2021</c:v>
                </c:pt>
              </c:numCache>
            </c:numRef>
          </c:cat>
          <c:val>
            <c:numRef>
              <c:f>Лист1!$B$2:$B$3</c:f>
              <c:numCache>
                <c:formatCode>0.00</c:formatCode>
                <c:ptCount val="2"/>
                <c:pt idx="0">
                  <c:v>18435</c:v>
                </c:pt>
                <c:pt idx="1">
                  <c:v>19900</c:v>
                </c:pt>
              </c:numCache>
            </c:numRef>
          </c:val>
        </c:ser>
        <c:dLbls>
          <c:showVal val="1"/>
        </c:dLbls>
        <c:gapWidth val="100"/>
        <c:overlap val="-24"/>
        <c:axId val="161414144"/>
        <c:axId val="161436416"/>
      </c:barChart>
      <c:catAx>
        <c:axId val="161414144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000000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pPr>
            <a:endParaRPr lang="ru-RU"/>
          </a:p>
        </c:txPr>
        <c:crossAx val="161436416"/>
        <c:crosses val="autoZero"/>
        <c:auto val="1"/>
        <c:lblAlgn val="ctr"/>
        <c:lblOffset val="100"/>
      </c:catAx>
      <c:valAx>
        <c:axId val="161436416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000000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pPr>
            <a:endParaRPr lang="ru-RU"/>
          </a:p>
        </c:txPr>
        <c:crossAx val="1614141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rgbClr val="000000"/>
              </a:solidFill>
              <a:latin typeface="Times New Roman" pitchFamily="18" charset="0"/>
              <a:ea typeface="+mn-ea"/>
              <a:cs typeface="Times New Roman" pitchFamily="18" charset="0"/>
            </a:defRPr>
          </a:pPr>
          <a:endParaRPr lang="ru-RU"/>
        </a:p>
      </c:txPr>
    </c:title>
    <c:plotArea>
      <c:layout>
        <c:manualLayout>
          <c:layoutTarget val="inner"/>
          <c:xMode val="edge"/>
          <c:yMode val="edge"/>
          <c:x val="9.0587714310528644E-2"/>
          <c:y val="0.23016018869616342"/>
          <c:w val="0.89250077196695221"/>
          <c:h val="0.48863443527130268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Акцизы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96000"/>
                    <a:lumMod val="100000"/>
                  </a:schemeClr>
                </a:gs>
                <a:gs pos="78000">
                  <a:schemeClr val="accent1">
                    <a:shade val="94000"/>
                    <a:lumMod val="94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38100" dist="25400" dir="5400000" rotWithShape="0">
                <a:srgbClr val="000000">
                  <a:alpha val="35000"/>
                </a:srgbClr>
              </a:outerShdw>
            </a:effectLst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000000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pPr>
                <a:endParaRPr lang="ru-RU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Лист1!$A$2:$A$3</c:f>
              <c:numCache>
                <c:formatCode>General</c:formatCode>
                <c:ptCount val="2"/>
                <c:pt idx="0">
                  <c:v>2020</c:v>
                </c:pt>
                <c:pt idx="1">
                  <c:v>2021</c:v>
                </c:pt>
              </c:numCache>
            </c:num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7904.4</c:v>
                </c:pt>
                <c:pt idx="1">
                  <c:v>7328.7</c:v>
                </c:pt>
              </c:numCache>
            </c:numRef>
          </c:val>
        </c:ser>
        <c:dLbls>
          <c:showVal val="1"/>
        </c:dLbls>
        <c:gapWidth val="100"/>
        <c:overlap val="-24"/>
        <c:axId val="161573888"/>
        <c:axId val="161579776"/>
      </c:barChart>
      <c:catAx>
        <c:axId val="161573888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000000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pPr>
            <a:endParaRPr lang="ru-RU"/>
          </a:p>
        </c:txPr>
        <c:crossAx val="161579776"/>
        <c:crosses val="autoZero"/>
        <c:auto val="1"/>
        <c:lblAlgn val="ctr"/>
        <c:lblOffset val="100"/>
      </c:catAx>
      <c:valAx>
        <c:axId val="161579776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000000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pPr>
            <a:endParaRPr lang="ru-RU"/>
          </a:p>
        </c:txPr>
        <c:crossAx val="1615738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rgbClr val="000000"/>
              </a:solidFill>
              <a:latin typeface="Times New Roman" pitchFamily="18" charset="0"/>
              <a:ea typeface="+mn-ea"/>
              <a:cs typeface="Times New Roman" pitchFamily="18" charset="0"/>
            </a:defRPr>
          </a:pPr>
          <a:endParaRPr lang="ru-RU"/>
        </a:p>
      </c:txPr>
    </c:title>
    <c:plotArea>
      <c:layout>
        <c:manualLayout>
          <c:layoutTarget val="inner"/>
          <c:xMode val="edge"/>
          <c:yMode val="edge"/>
          <c:x val="8.1029527976422766E-2"/>
          <c:y val="0.13394387668350852"/>
          <c:w val="0.89454272997993989"/>
          <c:h val="0.69986059295307324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ЕСХН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96000"/>
                    <a:lumMod val="100000"/>
                  </a:schemeClr>
                </a:gs>
                <a:gs pos="78000">
                  <a:schemeClr val="accent1">
                    <a:shade val="94000"/>
                    <a:lumMod val="94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38100" dist="25400" dir="5400000" rotWithShape="0">
                <a:srgbClr val="000000">
                  <a:alpha val="35000"/>
                </a:srgbClr>
              </a:outerShdw>
            </a:effectLst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000000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pPr>
                <a:endParaRPr lang="ru-RU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Лист1!$A$2:$A$3</c:f>
              <c:numCache>
                <c:formatCode>General</c:formatCode>
                <c:ptCount val="2"/>
                <c:pt idx="0">
                  <c:v>2020</c:v>
                </c:pt>
                <c:pt idx="1">
                  <c:v>2021</c:v>
                </c:pt>
              </c:numCache>
            </c:num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3600</c:v>
                </c:pt>
                <c:pt idx="1">
                  <c:v>3700</c:v>
                </c:pt>
              </c:numCache>
            </c:numRef>
          </c:val>
        </c:ser>
        <c:dLbls>
          <c:showVal val="1"/>
        </c:dLbls>
        <c:gapWidth val="100"/>
        <c:overlap val="-24"/>
        <c:axId val="161780864"/>
        <c:axId val="161782400"/>
      </c:barChart>
      <c:catAx>
        <c:axId val="161780864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000000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pPr>
            <a:endParaRPr lang="ru-RU"/>
          </a:p>
        </c:txPr>
        <c:crossAx val="161782400"/>
        <c:crosses val="autoZero"/>
        <c:auto val="1"/>
        <c:lblAlgn val="ctr"/>
        <c:lblOffset val="100"/>
      </c:catAx>
      <c:valAx>
        <c:axId val="161782400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000000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pPr>
            <a:endParaRPr lang="ru-RU"/>
          </a:p>
        </c:txPr>
        <c:crossAx val="1617808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layout>
        <c:manualLayout>
          <c:xMode val="edge"/>
          <c:yMode val="edge"/>
          <c:x val="0.1492598660483829"/>
          <c:y val="1.9957551701844867E-2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rgbClr val="000000"/>
              </a:solidFill>
              <a:latin typeface="Times New Roman" pitchFamily="18" charset="0"/>
              <a:ea typeface="+mn-ea"/>
              <a:cs typeface="Times New Roman" pitchFamily="18" charset="0"/>
            </a:defRPr>
          </a:pPr>
          <a:endParaRPr lang="ru-RU"/>
        </a:p>
      </c:txPr>
    </c:title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Налог на имущество физических лиц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96000"/>
                    <a:lumMod val="100000"/>
                  </a:schemeClr>
                </a:gs>
                <a:gs pos="78000">
                  <a:schemeClr val="accent1">
                    <a:shade val="94000"/>
                    <a:lumMod val="94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38100" dist="25400" dir="5400000" rotWithShape="0">
                <a:srgbClr val="000000">
                  <a:alpha val="35000"/>
                </a:srgbClr>
              </a:outerShdw>
            </a:effectLst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000000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pPr>
                <a:endParaRPr lang="ru-RU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Лист1!$A$2:$A$3</c:f>
              <c:numCache>
                <c:formatCode>General</c:formatCode>
                <c:ptCount val="2"/>
                <c:pt idx="0">
                  <c:v>2020</c:v>
                </c:pt>
                <c:pt idx="1">
                  <c:v>2021</c:v>
                </c:pt>
              </c:numCache>
            </c:num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4400</c:v>
                </c:pt>
                <c:pt idx="1">
                  <c:v>4450</c:v>
                </c:pt>
              </c:numCache>
            </c:numRef>
          </c:val>
        </c:ser>
        <c:dLbls>
          <c:showVal val="1"/>
        </c:dLbls>
        <c:gapWidth val="100"/>
        <c:overlap val="-24"/>
        <c:axId val="161935744"/>
        <c:axId val="161937280"/>
      </c:barChart>
      <c:catAx>
        <c:axId val="161935744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000000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pPr>
            <a:endParaRPr lang="ru-RU"/>
          </a:p>
        </c:txPr>
        <c:crossAx val="161937280"/>
        <c:crosses val="autoZero"/>
        <c:auto val="1"/>
        <c:lblAlgn val="ctr"/>
        <c:lblOffset val="100"/>
      </c:catAx>
      <c:valAx>
        <c:axId val="161937280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000000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pPr>
            <a:endParaRPr lang="ru-RU"/>
          </a:p>
        </c:txPr>
        <c:crossAx val="1619357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rgbClr val="000000"/>
              </a:solidFill>
              <a:latin typeface="Times New Roman" pitchFamily="18" charset="0"/>
              <a:ea typeface="+mn-ea"/>
              <a:cs typeface="Times New Roman" pitchFamily="18" charset="0"/>
            </a:defRPr>
          </a:pPr>
          <a:endParaRPr lang="ru-RU"/>
        </a:p>
      </c:txPr>
    </c:title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Земельный налог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96000"/>
                    <a:lumMod val="100000"/>
                  </a:schemeClr>
                </a:gs>
                <a:gs pos="78000">
                  <a:schemeClr val="accent1">
                    <a:shade val="94000"/>
                    <a:lumMod val="94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38100" dist="25400" dir="5400000" rotWithShape="0">
                <a:srgbClr val="000000">
                  <a:alpha val="35000"/>
                </a:srgbClr>
              </a:outerShdw>
            </a:effectLst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000000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pPr>
                <a:endParaRPr lang="ru-RU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Лист1!$A$2:$A$3</c:f>
              <c:numCache>
                <c:formatCode>General</c:formatCode>
                <c:ptCount val="2"/>
                <c:pt idx="0">
                  <c:v>2020</c:v>
                </c:pt>
                <c:pt idx="1">
                  <c:v>2021</c:v>
                </c:pt>
              </c:numCache>
            </c:num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14600</c:v>
                </c:pt>
                <c:pt idx="1">
                  <c:v>14900</c:v>
                </c:pt>
              </c:numCache>
            </c:numRef>
          </c:val>
        </c:ser>
        <c:dLbls>
          <c:showVal val="1"/>
        </c:dLbls>
        <c:gapWidth val="100"/>
        <c:overlap val="-24"/>
        <c:axId val="162070912"/>
        <c:axId val="162072448"/>
      </c:barChart>
      <c:catAx>
        <c:axId val="162070912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000000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pPr>
            <a:endParaRPr lang="ru-RU"/>
          </a:p>
        </c:txPr>
        <c:crossAx val="162072448"/>
        <c:crosses val="autoZero"/>
        <c:auto val="1"/>
        <c:lblAlgn val="ctr"/>
        <c:lblOffset val="100"/>
      </c:catAx>
      <c:valAx>
        <c:axId val="162072448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000000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pPr>
            <a:endParaRPr lang="ru-RU"/>
          </a:p>
        </c:txPr>
        <c:crossAx val="1620709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rgbClr val="000000"/>
              </a:solidFill>
              <a:latin typeface="Times New Roman" pitchFamily="18" charset="0"/>
              <a:ea typeface="+mn-ea"/>
              <a:cs typeface="Times New Roman" pitchFamily="18" charset="0"/>
            </a:defRPr>
          </a:pPr>
          <a:endParaRPr lang="ru-RU"/>
        </a:p>
      </c:txPr>
    </c:title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Доходы от аренды муниципального имущества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96000"/>
                    <a:lumMod val="100000"/>
                  </a:schemeClr>
                </a:gs>
                <a:gs pos="78000">
                  <a:schemeClr val="accent1">
                    <a:shade val="94000"/>
                    <a:lumMod val="94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38100" dist="25400" dir="5400000" rotWithShape="0">
                <a:srgbClr val="000000">
                  <a:alpha val="35000"/>
                </a:srgbClr>
              </a:outerShdw>
            </a:effectLst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pPr>
                <a:endParaRPr lang="ru-RU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Лист1!$A$2:$A$3</c:f>
              <c:numCache>
                <c:formatCode>General</c:formatCode>
                <c:ptCount val="2"/>
                <c:pt idx="0">
                  <c:v>2020</c:v>
                </c:pt>
                <c:pt idx="1">
                  <c:v>2021</c:v>
                </c:pt>
              </c:numCache>
            </c:num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563</c:v>
                </c:pt>
                <c:pt idx="1">
                  <c:v>2063</c:v>
                </c:pt>
              </c:numCache>
            </c:numRef>
          </c:val>
        </c:ser>
        <c:dLbls>
          <c:showVal val="1"/>
        </c:dLbls>
        <c:gapWidth val="100"/>
        <c:overlap val="-24"/>
        <c:axId val="166706176"/>
        <c:axId val="159654656"/>
      </c:barChart>
      <c:catAx>
        <c:axId val="166706176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pPr>
            <a:endParaRPr lang="ru-RU"/>
          </a:p>
        </c:txPr>
        <c:crossAx val="159654656"/>
        <c:crosses val="autoZero"/>
        <c:auto val="1"/>
        <c:lblAlgn val="ctr"/>
        <c:lblOffset val="100"/>
      </c:catAx>
      <c:valAx>
        <c:axId val="159654656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pPr>
            <a:endParaRPr lang="ru-RU"/>
          </a:p>
        </c:txPr>
        <c:crossAx val="1667061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rgbClr val="000000"/>
              </a:solidFill>
              <a:latin typeface="Times New Roman" pitchFamily="18" charset="0"/>
              <a:ea typeface="+mn-ea"/>
              <a:cs typeface="Times New Roman" pitchFamily="18" charset="0"/>
            </a:defRPr>
          </a:pPr>
          <a:endParaRPr lang="ru-RU"/>
        </a:p>
      </c:txPr>
    </c:title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Доходы от аренды земельных участков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96000"/>
                    <a:lumMod val="100000"/>
                  </a:schemeClr>
                </a:gs>
                <a:gs pos="78000">
                  <a:schemeClr val="accent1">
                    <a:shade val="94000"/>
                    <a:lumMod val="94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38100" dist="25400" dir="5400000" rotWithShape="0">
                <a:srgbClr val="000000">
                  <a:alpha val="35000"/>
                </a:srgbClr>
              </a:outerShdw>
            </a:effectLst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000000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pPr>
                <a:endParaRPr lang="ru-RU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Лист1!$A$2:$A$3</c:f>
              <c:numCache>
                <c:formatCode>General</c:formatCode>
                <c:ptCount val="2"/>
                <c:pt idx="0">
                  <c:v>2020</c:v>
                </c:pt>
                <c:pt idx="1">
                  <c:v>2021</c:v>
                </c:pt>
              </c:numCache>
            </c:num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22.2</c:v>
                </c:pt>
                <c:pt idx="1">
                  <c:v>22.2</c:v>
                </c:pt>
              </c:numCache>
            </c:numRef>
          </c:val>
        </c:ser>
        <c:dLbls>
          <c:showVal val="1"/>
        </c:dLbls>
        <c:gapWidth val="100"/>
        <c:overlap val="-24"/>
        <c:axId val="166793984"/>
        <c:axId val="166795520"/>
      </c:barChart>
      <c:catAx>
        <c:axId val="166793984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pPr>
            <a:endParaRPr lang="ru-RU"/>
          </a:p>
        </c:txPr>
        <c:crossAx val="166795520"/>
        <c:crosses val="autoZero"/>
        <c:auto val="1"/>
        <c:lblAlgn val="ctr"/>
        <c:lblOffset val="100"/>
      </c:catAx>
      <c:valAx>
        <c:axId val="166795520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000000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pPr>
            <a:endParaRPr lang="ru-RU"/>
          </a:p>
        </c:txPr>
        <c:crossAx val="1667939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D0E5BDF-0F5F-48BA-90F8-CA341855E29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1C90A01-A816-4BDD-9B86-AD863D35E63A}">
      <dgm:prSet phldrT="[Текст]"/>
      <dgm:spPr>
        <a:gradFill flip="none" rotWithShape="0">
          <a:gsLst>
            <a:gs pos="0">
              <a:srgbClr val="FFC000">
                <a:tint val="66000"/>
                <a:satMod val="160000"/>
              </a:srgbClr>
            </a:gs>
            <a:gs pos="50000">
              <a:srgbClr val="FFC000">
                <a:tint val="44500"/>
                <a:satMod val="160000"/>
              </a:srgbClr>
            </a:gs>
            <a:gs pos="100000">
              <a:srgbClr val="FFC000">
                <a:tint val="23500"/>
                <a:satMod val="160000"/>
              </a:srgbClr>
            </a:gs>
          </a:gsLst>
          <a:lin ang="18900000" scaled="1"/>
          <a:tileRect/>
        </a:gradFill>
      </dgm:spPr>
      <dgm:t>
        <a:bodyPr/>
        <a:lstStyle/>
        <a:p>
          <a:r>
            <a: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проведение межевых работ в отношении земельных участков на постановкой на кадастровый учет – 367,7 тыс. рублей, 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652D1937-2C5B-4909-80BB-FF34773C5ADD}" type="parTrans" cxnId="{F33568EE-0099-4123-A099-1886EFA56A5D}">
      <dgm:prSet/>
      <dgm:spPr/>
      <dgm:t>
        <a:bodyPr/>
        <a:lstStyle/>
        <a:p>
          <a:endParaRPr lang="ru-RU"/>
        </a:p>
      </dgm:t>
    </dgm:pt>
    <dgm:pt modelId="{EDA942A9-546F-4C9F-8536-9C7395098CE9}" type="sibTrans" cxnId="{F33568EE-0099-4123-A099-1886EFA56A5D}">
      <dgm:prSet/>
      <dgm:spPr/>
      <dgm:t>
        <a:bodyPr/>
        <a:lstStyle/>
        <a:p>
          <a:endParaRPr lang="ru-RU"/>
        </a:p>
      </dgm:t>
    </dgm:pt>
    <dgm:pt modelId="{DB6E03EE-A878-46EF-82E8-2AB0DFA20827}">
      <dgm:prSet phldrT="[Текст]"/>
      <dgm:spPr>
        <a:gradFill flip="none" rotWithShape="0">
          <a:gsLst>
            <a:gs pos="0">
              <a:srgbClr val="CC6600">
                <a:tint val="66000"/>
                <a:satMod val="160000"/>
              </a:srgbClr>
            </a:gs>
            <a:gs pos="50000">
              <a:srgbClr val="CC6600">
                <a:tint val="44500"/>
                <a:satMod val="160000"/>
              </a:srgbClr>
            </a:gs>
            <a:gs pos="100000">
              <a:srgbClr val="CC6600">
                <a:tint val="23500"/>
                <a:satMod val="160000"/>
              </a:srgbClr>
            </a:gs>
          </a:gsLst>
          <a:lin ang="13500000" scaled="1"/>
          <a:tileRect/>
        </a:gradFill>
      </dgm:spPr>
      <dgm:t>
        <a:bodyPr/>
        <a:lstStyle/>
        <a:p>
          <a:r>
            <a: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изготовление технических планов, кадастровых паспортов на объекты недвижимости – 370,0 тыс. рублей,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0F90F20F-818F-464B-8421-3499B4B240F0}" type="parTrans" cxnId="{56CD1BB1-8AD3-4D0D-B8C9-3308765E7D1B}">
      <dgm:prSet/>
      <dgm:spPr/>
      <dgm:t>
        <a:bodyPr/>
        <a:lstStyle/>
        <a:p>
          <a:endParaRPr lang="ru-RU"/>
        </a:p>
      </dgm:t>
    </dgm:pt>
    <dgm:pt modelId="{BC7E4FD3-CE5A-4773-8A0D-27797E4C1017}" type="sibTrans" cxnId="{56CD1BB1-8AD3-4D0D-B8C9-3308765E7D1B}">
      <dgm:prSet/>
      <dgm:spPr/>
      <dgm:t>
        <a:bodyPr/>
        <a:lstStyle/>
        <a:p>
          <a:endParaRPr lang="ru-RU"/>
        </a:p>
      </dgm:t>
    </dgm:pt>
    <dgm:pt modelId="{EDAFDAA6-AFA8-4795-918F-F0D258D37F81}">
      <dgm:prSet phldrT="[Текст]"/>
      <dgm:spPr>
        <a:gradFill flip="none" rotWithShape="0">
          <a:gsLst>
            <a:gs pos="0">
              <a:schemeClr val="accent3">
                <a:lumMod val="75000"/>
                <a:tint val="66000"/>
                <a:satMod val="160000"/>
              </a:schemeClr>
            </a:gs>
            <a:gs pos="50000">
              <a:schemeClr val="accent3">
                <a:lumMod val="75000"/>
                <a:tint val="44500"/>
                <a:satMod val="160000"/>
              </a:schemeClr>
            </a:gs>
            <a:gs pos="100000">
              <a:schemeClr val="accent3">
                <a:lumMod val="75000"/>
                <a:tint val="23500"/>
                <a:satMod val="160000"/>
              </a:schemeClr>
            </a:gs>
          </a:gsLst>
          <a:path path="circle">
            <a:fillToRect l="50000" t="50000" r="50000" b="50000"/>
          </a:path>
          <a:tileRect/>
        </a:gradFill>
      </dgm:spPr>
      <dgm:t>
        <a:bodyPr/>
        <a:lstStyle/>
        <a:p>
          <a:r>
            <a: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проведение рыночной оценки объектов недвижимости – 40,0 тыс. рублей,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2CFC171B-A371-4878-9305-A68DADF83E49}" type="parTrans" cxnId="{D7ABCF11-E787-4DD6-9894-F5CC953A9338}">
      <dgm:prSet/>
      <dgm:spPr/>
      <dgm:t>
        <a:bodyPr/>
        <a:lstStyle/>
        <a:p>
          <a:endParaRPr lang="ru-RU"/>
        </a:p>
      </dgm:t>
    </dgm:pt>
    <dgm:pt modelId="{25D9AA46-2117-4755-A829-4B0E14F4FE64}" type="sibTrans" cxnId="{D7ABCF11-E787-4DD6-9894-F5CC953A9338}">
      <dgm:prSet/>
      <dgm:spPr/>
      <dgm:t>
        <a:bodyPr/>
        <a:lstStyle/>
        <a:p>
          <a:endParaRPr lang="ru-RU"/>
        </a:p>
      </dgm:t>
    </dgm:pt>
    <dgm:pt modelId="{F9185F7D-CFAA-497A-80EB-36101A87F807}">
      <dgm:prSet phldrT="[Текст]"/>
      <dgm:spPr>
        <a:gradFill flip="none" rotWithShape="0">
          <a:gsLst>
            <a:gs pos="0">
              <a:schemeClr val="tx2">
                <a:lumMod val="60000"/>
                <a:lumOff val="40000"/>
                <a:shade val="30000"/>
                <a:satMod val="115000"/>
              </a:schemeClr>
            </a:gs>
            <a:gs pos="50000">
              <a:schemeClr val="tx2">
                <a:lumMod val="60000"/>
                <a:lumOff val="40000"/>
                <a:shade val="67500"/>
                <a:satMod val="115000"/>
              </a:schemeClr>
            </a:gs>
            <a:gs pos="100000">
              <a:schemeClr val="tx2">
                <a:lumMod val="60000"/>
                <a:lumOff val="40000"/>
                <a:shade val="100000"/>
                <a:satMod val="115000"/>
              </a:schemeClr>
            </a:gs>
          </a:gsLst>
          <a:path path="circle">
            <a:fillToRect l="100000" b="100000"/>
          </a:path>
          <a:tileRect t="-100000" r="-100000"/>
        </a:gradFill>
      </dgm:spPr>
      <dgm:t>
        <a:bodyPr/>
        <a:lstStyle/>
        <a:p>
          <a:r>
            <a: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содержание имущества находящегося в казне Медведовского сельского поселения Тимашевского района – 273,3 тыс.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56159B14-AA67-45BD-B30F-0C989A38785E}" type="parTrans" cxnId="{811BD51F-B9B3-4165-B27C-7A7F16DF2A0B}">
      <dgm:prSet/>
      <dgm:spPr/>
      <dgm:t>
        <a:bodyPr/>
        <a:lstStyle/>
        <a:p>
          <a:endParaRPr lang="ru-RU"/>
        </a:p>
      </dgm:t>
    </dgm:pt>
    <dgm:pt modelId="{876CBBEB-9EE6-42D2-9DBF-6635B936E0B1}" type="sibTrans" cxnId="{811BD51F-B9B3-4165-B27C-7A7F16DF2A0B}">
      <dgm:prSet/>
      <dgm:spPr/>
      <dgm:t>
        <a:bodyPr/>
        <a:lstStyle/>
        <a:p>
          <a:endParaRPr lang="ru-RU"/>
        </a:p>
      </dgm:t>
    </dgm:pt>
    <dgm:pt modelId="{8D159479-1B9C-43B4-8932-F4BC41D4C8F7}" type="pres">
      <dgm:prSet presAssocID="{8D0E5BDF-0F5F-48BA-90F8-CA341855E29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1A52E9C-4738-4644-AE8B-58E1659FD895}" type="pres">
      <dgm:prSet presAssocID="{41C90A01-A816-4BDD-9B86-AD863D35E63A}" presName="parentText" presStyleLbl="node1" presStyleIdx="0" presStyleCnt="4" custLinFactNeighborX="-688" custLinFactNeighborY="-2135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4E0F8F-BC3B-4CD5-B114-1DFF17FD0823}" type="pres">
      <dgm:prSet presAssocID="{EDA942A9-546F-4C9F-8536-9C7395098CE9}" presName="spacer" presStyleCnt="0"/>
      <dgm:spPr/>
    </dgm:pt>
    <dgm:pt modelId="{BCD09630-317F-48C9-8D7F-2068B2679EE1}" type="pres">
      <dgm:prSet presAssocID="{DB6E03EE-A878-46EF-82E8-2AB0DFA20827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50F210-32A5-4094-9723-7A7572325440}" type="pres">
      <dgm:prSet presAssocID="{BC7E4FD3-CE5A-4773-8A0D-27797E4C1017}" presName="spacer" presStyleCnt="0"/>
      <dgm:spPr/>
    </dgm:pt>
    <dgm:pt modelId="{B4558B96-DF86-4656-A01B-59098382F228}" type="pres">
      <dgm:prSet presAssocID="{EDAFDAA6-AFA8-4795-918F-F0D258D37F81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611080-19D9-47EB-B04D-1F7456D342B8}" type="pres">
      <dgm:prSet presAssocID="{25D9AA46-2117-4755-A829-4B0E14F4FE64}" presName="spacer" presStyleCnt="0"/>
      <dgm:spPr/>
    </dgm:pt>
    <dgm:pt modelId="{C79B0E03-0329-49A6-A4BE-FC99F8BA4988}" type="pres">
      <dgm:prSet presAssocID="{F9185F7D-CFAA-497A-80EB-36101A87F807}" presName="parentText" presStyleLbl="node1" presStyleIdx="3" presStyleCnt="4" custLinFactNeighborX="-167" custLinFactNeighborY="-8130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E72C89E-DF31-4E50-8918-99392E1085FB}" type="presOf" srcId="{F9185F7D-CFAA-497A-80EB-36101A87F807}" destId="{C79B0E03-0329-49A6-A4BE-FC99F8BA4988}" srcOrd="0" destOrd="0" presId="urn:microsoft.com/office/officeart/2005/8/layout/vList2"/>
    <dgm:cxn modelId="{D7ABCF11-E787-4DD6-9894-F5CC953A9338}" srcId="{8D0E5BDF-0F5F-48BA-90F8-CA341855E29D}" destId="{EDAFDAA6-AFA8-4795-918F-F0D258D37F81}" srcOrd="2" destOrd="0" parTransId="{2CFC171B-A371-4878-9305-A68DADF83E49}" sibTransId="{25D9AA46-2117-4755-A829-4B0E14F4FE64}"/>
    <dgm:cxn modelId="{966BA53D-13DC-40EE-8C8E-6AECD70A3F63}" type="presOf" srcId="{8D0E5BDF-0F5F-48BA-90F8-CA341855E29D}" destId="{8D159479-1B9C-43B4-8932-F4BC41D4C8F7}" srcOrd="0" destOrd="0" presId="urn:microsoft.com/office/officeart/2005/8/layout/vList2"/>
    <dgm:cxn modelId="{811BD51F-B9B3-4165-B27C-7A7F16DF2A0B}" srcId="{8D0E5BDF-0F5F-48BA-90F8-CA341855E29D}" destId="{F9185F7D-CFAA-497A-80EB-36101A87F807}" srcOrd="3" destOrd="0" parTransId="{56159B14-AA67-45BD-B30F-0C989A38785E}" sibTransId="{876CBBEB-9EE6-42D2-9DBF-6635B936E0B1}"/>
    <dgm:cxn modelId="{56CD1BB1-8AD3-4D0D-B8C9-3308765E7D1B}" srcId="{8D0E5BDF-0F5F-48BA-90F8-CA341855E29D}" destId="{DB6E03EE-A878-46EF-82E8-2AB0DFA20827}" srcOrd="1" destOrd="0" parTransId="{0F90F20F-818F-464B-8421-3499B4B240F0}" sibTransId="{BC7E4FD3-CE5A-4773-8A0D-27797E4C1017}"/>
    <dgm:cxn modelId="{A6076B14-6B86-4E67-A986-98BA89AD7A72}" type="presOf" srcId="{41C90A01-A816-4BDD-9B86-AD863D35E63A}" destId="{11A52E9C-4738-4644-AE8B-58E1659FD895}" srcOrd="0" destOrd="0" presId="urn:microsoft.com/office/officeart/2005/8/layout/vList2"/>
    <dgm:cxn modelId="{879F03DC-FD7A-48C2-95A5-B0A1477848DA}" type="presOf" srcId="{EDAFDAA6-AFA8-4795-918F-F0D258D37F81}" destId="{B4558B96-DF86-4656-A01B-59098382F228}" srcOrd="0" destOrd="0" presId="urn:microsoft.com/office/officeart/2005/8/layout/vList2"/>
    <dgm:cxn modelId="{6AC9224C-A983-474E-9553-A739D1673366}" type="presOf" srcId="{DB6E03EE-A878-46EF-82E8-2AB0DFA20827}" destId="{BCD09630-317F-48C9-8D7F-2068B2679EE1}" srcOrd="0" destOrd="0" presId="urn:microsoft.com/office/officeart/2005/8/layout/vList2"/>
    <dgm:cxn modelId="{F33568EE-0099-4123-A099-1886EFA56A5D}" srcId="{8D0E5BDF-0F5F-48BA-90F8-CA341855E29D}" destId="{41C90A01-A816-4BDD-9B86-AD863D35E63A}" srcOrd="0" destOrd="0" parTransId="{652D1937-2C5B-4909-80BB-FF34773C5ADD}" sibTransId="{EDA942A9-546F-4C9F-8536-9C7395098CE9}"/>
    <dgm:cxn modelId="{798E7F2F-22D8-4D36-BE14-2F91D22E2F24}" type="presParOf" srcId="{8D159479-1B9C-43B4-8932-F4BC41D4C8F7}" destId="{11A52E9C-4738-4644-AE8B-58E1659FD895}" srcOrd="0" destOrd="0" presId="urn:microsoft.com/office/officeart/2005/8/layout/vList2"/>
    <dgm:cxn modelId="{7B03C2AC-AC94-4BD9-A703-BEBEA97860A7}" type="presParOf" srcId="{8D159479-1B9C-43B4-8932-F4BC41D4C8F7}" destId="{FA4E0F8F-BC3B-4CD5-B114-1DFF17FD0823}" srcOrd="1" destOrd="0" presId="urn:microsoft.com/office/officeart/2005/8/layout/vList2"/>
    <dgm:cxn modelId="{4E97A7B4-DE01-4282-8936-5121F94AAC09}" type="presParOf" srcId="{8D159479-1B9C-43B4-8932-F4BC41D4C8F7}" destId="{BCD09630-317F-48C9-8D7F-2068B2679EE1}" srcOrd="2" destOrd="0" presId="urn:microsoft.com/office/officeart/2005/8/layout/vList2"/>
    <dgm:cxn modelId="{190E528E-AB48-422E-A5D4-046B432727E8}" type="presParOf" srcId="{8D159479-1B9C-43B4-8932-F4BC41D4C8F7}" destId="{C350F210-32A5-4094-9723-7A7572325440}" srcOrd="3" destOrd="0" presId="urn:microsoft.com/office/officeart/2005/8/layout/vList2"/>
    <dgm:cxn modelId="{53E7A9C3-93F5-4046-A229-6481FCB13099}" type="presParOf" srcId="{8D159479-1B9C-43B4-8932-F4BC41D4C8F7}" destId="{B4558B96-DF86-4656-A01B-59098382F228}" srcOrd="4" destOrd="0" presId="urn:microsoft.com/office/officeart/2005/8/layout/vList2"/>
    <dgm:cxn modelId="{AB5B2AF5-56BE-4A5B-9E8C-8E320687FE31}" type="presParOf" srcId="{8D159479-1B9C-43B4-8932-F4BC41D4C8F7}" destId="{59611080-19D9-47EB-B04D-1F7456D342B8}" srcOrd="5" destOrd="0" presId="urn:microsoft.com/office/officeart/2005/8/layout/vList2"/>
    <dgm:cxn modelId="{2C01AB9A-72A8-4CB5-AD0E-DDBB805C7CE7}" type="presParOf" srcId="{8D159479-1B9C-43B4-8932-F4BC41D4C8F7}" destId="{C79B0E03-0329-49A6-A4BE-FC99F8BA4988}" srcOrd="6" destOrd="0" presId="urn:microsoft.com/office/officeart/2005/8/layout/vList2"/>
  </dgm:cxnLst>
  <dgm:bg>
    <a:gradFill flip="none" rotWithShape="1">
      <a:gsLst>
        <a:gs pos="0">
          <a:schemeClr val="accent1">
            <a:tint val="66000"/>
            <a:satMod val="160000"/>
          </a:schemeClr>
        </a:gs>
        <a:gs pos="50000">
          <a:schemeClr val="accent1">
            <a:tint val="44500"/>
            <a:satMod val="160000"/>
          </a:schemeClr>
        </a:gs>
        <a:gs pos="100000">
          <a:schemeClr val="accent1">
            <a:tint val="23500"/>
            <a:satMod val="160000"/>
          </a:schemeClr>
        </a:gs>
      </a:gsLst>
      <a:path path="circle">
        <a:fillToRect r="100000" b="100000"/>
      </a:path>
      <a:tileRect l="-100000" t="-100000"/>
    </a:gradFill>
  </dgm:bg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19AD011-47C7-452D-9D4E-C40FA42B2D5B}" type="doc">
      <dgm:prSet loTypeId="urn:microsoft.com/office/officeart/2005/8/layout/default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64454EA-647E-4758-8C87-342B4064ECAA}">
      <dgm:prSet phldrT="[Текст]"/>
      <dgm:spPr>
        <a:gradFill flip="none" rotWithShape="0">
          <a:gsLst>
            <a:gs pos="0">
              <a:schemeClr val="accent5">
                <a:lumMod val="40000"/>
                <a:lumOff val="60000"/>
                <a:shade val="30000"/>
                <a:satMod val="115000"/>
              </a:schemeClr>
            </a:gs>
            <a:gs pos="50000">
              <a:schemeClr val="accent5">
                <a:lumMod val="40000"/>
                <a:lumOff val="60000"/>
                <a:shade val="67500"/>
                <a:satMod val="115000"/>
              </a:schemeClr>
            </a:gs>
            <a:gs pos="100000">
              <a:schemeClr val="accent5">
                <a:lumMod val="40000"/>
                <a:lumOff val="60000"/>
                <a:shade val="100000"/>
                <a:satMod val="115000"/>
              </a:schemeClr>
            </a:gs>
          </a:gsLst>
          <a:path path="circle">
            <a:fillToRect l="100000" b="100000"/>
          </a:path>
          <a:tileRect t="-100000" r="-100000"/>
        </a:gradFill>
      </dgm:spPr>
      <dgm:t>
        <a:bodyPr/>
        <a:lstStyle/>
        <a:p>
          <a:r>
            <a: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«Ремонт дорог местного значения» – 15 483,8 тыс. рублей, 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54FA0CBE-9FC9-4341-9190-3B8CAF6748DC}" type="parTrans" cxnId="{9CCD9812-695F-4D36-81A4-E4F662C254EE}">
      <dgm:prSet/>
      <dgm:spPr/>
      <dgm:t>
        <a:bodyPr/>
        <a:lstStyle/>
        <a:p>
          <a:endParaRPr lang="ru-RU"/>
        </a:p>
      </dgm:t>
    </dgm:pt>
    <dgm:pt modelId="{31623E6C-6A86-4C5E-858F-6E7140100D38}" type="sibTrans" cxnId="{9CCD9812-695F-4D36-81A4-E4F662C254EE}">
      <dgm:prSet/>
      <dgm:spPr/>
      <dgm:t>
        <a:bodyPr/>
        <a:lstStyle/>
        <a:p>
          <a:endParaRPr lang="ru-RU"/>
        </a:p>
      </dgm:t>
    </dgm:pt>
    <dgm:pt modelId="{27B2DAB1-2629-4784-9D9A-991AFF08BA45}">
      <dgm:prSet phldrT="[Текст]"/>
      <dgm:spPr>
        <a:gradFill flip="none" rotWithShape="0">
          <a:gsLst>
            <a:gs pos="0">
              <a:schemeClr val="accent5">
                <a:lumMod val="40000"/>
                <a:lumOff val="60000"/>
                <a:shade val="30000"/>
                <a:satMod val="115000"/>
              </a:schemeClr>
            </a:gs>
            <a:gs pos="50000">
              <a:schemeClr val="accent5">
                <a:lumMod val="40000"/>
                <a:lumOff val="60000"/>
                <a:shade val="67500"/>
                <a:satMod val="115000"/>
              </a:schemeClr>
            </a:gs>
            <a:gs pos="100000">
              <a:schemeClr val="accent5">
                <a:lumMod val="40000"/>
                <a:lumOff val="60000"/>
                <a:shade val="100000"/>
                <a:satMod val="115000"/>
              </a:schemeClr>
            </a:gs>
          </a:gsLst>
          <a:path path="circle">
            <a:fillToRect l="100000" b="100000"/>
          </a:path>
          <a:tileRect t="-100000" r="-100000"/>
        </a:gradFill>
      </dgm:spPr>
      <dgm:t>
        <a:bodyPr/>
        <a:lstStyle/>
        <a:p>
          <a:r>
            <a: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Ремонт гравийных дорог местного значения – 762,8 тыс. рублей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6D543FC8-3BD3-49F6-9804-1D9BF7091EF6}" type="parTrans" cxnId="{51B45BB5-FE21-45CC-82B5-B7D1D2547FE8}">
      <dgm:prSet/>
      <dgm:spPr/>
      <dgm:t>
        <a:bodyPr/>
        <a:lstStyle/>
        <a:p>
          <a:endParaRPr lang="ru-RU"/>
        </a:p>
      </dgm:t>
    </dgm:pt>
    <dgm:pt modelId="{0295C4E7-75DF-4D9D-934E-3CF2AB04EBA2}" type="sibTrans" cxnId="{51B45BB5-FE21-45CC-82B5-B7D1D2547FE8}">
      <dgm:prSet/>
      <dgm:spPr/>
      <dgm:t>
        <a:bodyPr/>
        <a:lstStyle/>
        <a:p>
          <a:endParaRPr lang="ru-RU"/>
        </a:p>
      </dgm:t>
    </dgm:pt>
    <dgm:pt modelId="{4DF4BC4F-A6A6-4F13-8236-6897CBC28B83}">
      <dgm:prSet phldrT="[Текст]"/>
      <dgm:spPr>
        <a:gradFill flip="none" rotWithShape="0">
          <a:gsLst>
            <a:gs pos="0">
              <a:schemeClr val="accent5">
                <a:lumMod val="40000"/>
                <a:lumOff val="60000"/>
                <a:shade val="30000"/>
                <a:satMod val="115000"/>
              </a:schemeClr>
            </a:gs>
            <a:gs pos="50000">
              <a:schemeClr val="accent5">
                <a:lumMod val="40000"/>
                <a:lumOff val="60000"/>
                <a:shade val="67500"/>
                <a:satMod val="115000"/>
              </a:schemeClr>
            </a:gs>
            <a:gs pos="100000">
              <a:schemeClr val="accent5">
                <a:lumMod val="40000"/>
                <a:lumOff val="60000"/>
                <a:shade val="100000"/>
                <a:satMod val="115000"/>
              </a:schemeClr>
            </a:gs>
          </a:gsLst>
          <a:path path="circle">
            <a:fillToRect l="100000" b="100000"/>
          </a:path>
          <a:tileRect t="-100000" r="-100000"/>
        </a:gradFill>
      </dgm:spPr>
      <dgm:t>
        <a:bodyPr/>
        <a:lstStyle/>
        <a:p>
          <a:r>
            <a:rPr lang="ru-RU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«Безопасность дорожного движения» – 352,7 тыс. рублей</a:t>
          </a:r>
          <a:endParaRPr lang="ru-RU" dirty="0">
            <a:solidFill>
              <a:srgbClr val="00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AA572D0B-64DD-47A7-A03E-02C8E6CB3C15}" type="parTrans" cxnId="{342A38AA-BA2F-4DF5-9EAB-0D6320CE6A95}">
      <dgm:prSet/>
      <dgm:spPr/>
      <dgm:t>
        <a:bodyPr/>
        <a:lstStyle/>
        <a:p>
          <a:endParaRPr lang="ru-RU"/>
        </a:p>
      </dgm:t>
    </dgm:pt>
    <dgm:pt modelId="{BD9E4038-40A8-4561-9FC6-13FA35705FD9}" type="sibTrans" cxnId="{342A38AA-BA2F-4DF5-9EAB-0D6320CE6A95}">
      <dgm:prSet/>
      <dgm:spPr/>
      <dgm:t>
        <a:bodyPr/>
        <a:lstStyle/>
        <a:p>
          <a:endParaRPr lang="ru-RU"/>
        </a:p>
      </dgm:t>
    </dgm:pt>
    <dgm:pt modelId="{2C49E37A-92EE-40B7-B034-AE51E77209C8}">
      <dgm:prSet phldrT="[Текст]"/>
      <dgm:spPr>
        <a:gradFill flip="none" rotWithShape="0">
          <a:gsLst>
            <a:gs pos="0">
              <a:schemeClr val="accent5">
                <a:lumMod val="40000"/>
                <a:lumOff val="60000"/>
                <a:shade val="30000"/>
                <a:satMod val="115000"/>
              </a:schemeClr>
            </a:gs>
            <a:gs pos="50000">
              <a:schemeClr val="accent5">
                <a:lumMod val="40000"/>
                <a:lumOff val="60000"/>
                <a:shade val="67500"/>
                <a:satMod val="115000"/>
              </a:schemeClr>
            </a:gs>
            <a:gs pos="100000">
              <a:schemeClr val="accent5">
                <a:lumMod val="40000"/>
                <a:lumOff val="60000"/>
                <a:shade val="100000"/>
                <a:satMod val="115000"/>
              </a:schemeClr>
            </a:gs>
          </a:gsLst>
          <a:path path="circle">
            <a:fillToRect l="100000" b="100000"/>
          </a:path>
          <a:tileRect t="-100000" r="-100000"/>
        </a:gradFill>
      </dgm:spPr>
      <dgm:t>
        <a:bodyPr/>
        <a:lstStyle/>
        <a:p>
          <a:r>
            <a:rPr lang="ru-RU" dirty="0" err="1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Грейдирование</a:t>
          </a:r>
          <a:r>
            <a:rPr lang="ru-RU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дорог местного значения с подсыпкой ГПС –    1 189,6 тыс. рублей</a:t>
          </a:r>
          <a:endParaRPr lang="ru-RU" dirty="0">
            <a:solidFill>
              <a:srgbClr val="00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31645E1E-000E-4386-ADAE-0B59DBC0EB9D}" type="parTrans" cxnId="{3B55E474-E160-4D71-A798-799B4B1FDD7A}">
      <dgm:prSet/>
      <dgm:spPr/>
      <dgm:t>
        <a:bodyPr/>
        <a:lstStyle/>
        <a:p>
          <a:endParaRPr lang="ru-RU"/>
        </a:p>
      </dgm:t>
    </dgm:pt>
    <dgm:pt modelId="{9825C740-301C-4FCC-8E7E-9B1D979805C3}" type="sibTrans" cxnId="{3B55E474-E160-4D71-A798-799B4B1FDD7A}">
      <dgm:prSet/>
      <dgm:spPr/>
      <dgm:t>
        <a:bodyPr/>
        <a:lstStyle/>
        <a:p>
          <a:endParaRPr lang="ru-RU"/>
        </a:p>
      </dgm:t>
    </dgm:pt>
    <dgm:pt modelId="{1C6EA30E-1CD0-449D-8381-7C876F4F0AF7}">
      <dgm:prSet phldrT="[Текст]"/>
      <dgm:spPr>
        <a:gradFill flip="none" rotWithShape="0">
          <a:gsLst>
            <a:gs pos="0">
              <a:schemeClr val="accent5">
                <a:lumMod val="40000"/>
                <a:lumOff val="60000"/>
                <a:shade val="30000"/>
                <a:satMod val="115000"/>
              </a:schemeClr>
            </a:gs>
            <a:gs pos="50000">
              <a:schemeClr val="accent5">
                <a:lumMod val="40000"/>
                <a:lumOff val="60000"/>
                <a:shade val="67500"/>
                <a:satMod val="115000"/>
              </a:schemeClr>
            </a:gs>
            <a:gs pos="100000">
              <a:schemeClr val="accent5">
                <a:lumMod val="40000"/>
                <a:lumOff val="60000"/>
                <a:shade val="100000"/>
                <a:satMod val="115000"/>
              </a:schemeClr>
            </a:gs>
          </a:gsLst>
          <a:path path="circle">
            <a:fillToRect l="100000" b="100000"/>
          </a:path>
          <a:tileRect t="-100000" r="-100000"/>
        </a:gradFill>
      </dgm:spPr>
      <dgm:t>
        <a:bodyPr/>
        <a:lstStyle/>
        <a:p>
          <a:r>
            <a: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Выполнение работ по зимнему содержанию дорог местного значения – 635,7 тыс. рублей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30AAD52C-6341-4738-B28C-FA4488CE53B0}" type="parTrans" cxnId="{3794346C-9C72-443E-935A-57AA6F901E4C}">
      <dgm:prSet/>
      <dgm:spPr/>
      <dgm:t>
        <a:bodyPr/>
        <a:lstStyle/>
        <a:p>
          <a:endParaRPr lang="ru-RU"/>
        </a:p>
      </dgm:t>
    </dgm:pt>
    <dgm:pt modelId="{E68EF4F3-DF77-4244-AE68-99603BFF50A1}" type="sibTrans" cxnId="{3794346C-9C72-443E-935A-57AA6F901E4C}">
      <dgm:prSet/>
      <dgm:spPr/>
      <dgm:t>
        <a:bodyPr/>
        <a:lstStyle/>
        <a:p>
          <a:endParaRPr lang="ru-RU"/>
        </a:p>
      </dgm:t>
    </dgm:pt>
    <dgm:pt modelId="{E763833A-4B65-4A9C-8CF1-6BC3D576364F}">
      <dgm:prSet phldrT="[Текст]"/>
      <dgm:spPr>
        <a:gradFill flip="none" rotWithShape="0">
          <a:gsLst>
            <a:gs pos="0">
              <a:schemeClr val="accent5">
                <a:lumMod val="40000"/>
                <a:lumOff val="60000"/>
                <a:shade val="30000"/>
                <a:satMod val="115000"/>
              </a:schemeClr>
            </a:gs>
            <a:gs pos="50000">
              <a:schemeClr val="accent5">
                <a:lumMod val="40000"/>
                <a:lumOff val="60000"/>
                <a:shade val="67500"/>
                <a:satMod val="115000"/>
              </a:schemeClr>
            </a:gs>
            <a:gs pos="100000">
              <a:schemeClr val="accent5">
                <a:lumMod val="40000"/>
                <a:lumOff val="60000"/>
                <a:shade val="100000"/>
                <a:satMod val="115000"/>
              </a:schemeClr>
            </a:gs>
          </a:gsLst>
          <a:path path="circle">
            <a:fillToRect l="100000" b="100000"/>
          </a:path>
          <a:tileRect t="-100000" r="-100000"/>
        </a:gradFill>
      </dgm:spPr>
      <dgm:t>
        <a:bodyPr/>
        <a:lstStyle/>
        <a:p>
          <a:r>
            <a: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«Содержание дорог местного значения» –          1 825,3 тыс. рублей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9AD021AF-7610-4D77-B5FA-203681D62813}" type="parTrans" cxnId="{4F3A07AE-057B-46A5-88AF-BF26F698244C}">
      <dgm:prSet/>
      <dgm:spPr/>
      <dgm:t>
        <a:bodyPr/>
        <a:lstStyle/>
        <a:p>
          <a:endParaRPr lang="ru-RU"/>
        </a:p>
      </dgm:t>
    </dgm:pt>
    <dgm:pt modelId="{945F9C2F-85C9-44D1-B2FF-73C609DF6DCC}" type="sibTrans" cxnId="{4F3A07AE-057B-46A5-88AF-BF26F698244C}">
      <dgm:prSet/>
      <dgm:spPr/>
      <dgm:t>
        <a:bodyPr/>
        <a:lstStyle/>
        <a:p>
          <a:endParaRPr lang="ru-RU"/>
        </a:p>
      </dgm:t>
    </dgm:pt>
    <dgm:pt modelId="{47BB23D3-D914-4CA9-BACA-66109E1F3767}">
      <dgm:prSet phldrT="[Текст]"/>
      <dgm:spPr>
        <a:gradFill flip="none" rotWithShape="0">
          <a:gsLst>
            <a:gs pos="0">
              <a:schemeClr val="accent5">
                <a:lumMod val="40000"/>
                <a:lumOff val="60000"/>
                <a:shade val="30000"/>
                <a:satMod val="115000"/>
              </a:schemeClr>
            </a:gs>
            <a:gs pos="50000">
              <a:schemeClr val="accent5">
                <a:lumMod val="40000"/>
                <a:lumOff val="60000"/>
                <a:shade val="67500"/>
                <a:satMod val="115000"/>
              </a:schemeClr>
            </a:gs>
            <a:gs pos="100000">
              <a:schemeClr val="accent5">
                <a:lumMod val="40000"/>
                <a:lumOff val="60000"/>
                <a:shade val="100000"/>
                <a:satMod val="115000"/>
              </a:schemeClr>
            </a:gs>
          </a:gsLst>
          <a:path path="circle">
            <a:fillToRect l="100000" b="100000"/>
          </a:path>
          <a:tileRect t="-100000" r="-100000"/>
        </a:gradFill>
      </dgm:spPr>
      <dgm:t>
        <a:bodyPr/>
        <a:lstStyle/>
        <a:p>
          <a:r>
            <a:rPr lang="ru-RU" baseline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Ремонт асфальтобетонных дорог местного значения – </a:t>
          </a:r>
          <a:r>
            <a:rPr lang="en-US" baseline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    12060</a:t>
          </a:r>
          <a:r>
            <a:rPr lang="ru-RU" baseline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,</a:t>
          </a:r>
          <a:r>
            <a:rPr lang="en-US" baseline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9 </a:t>
          </a:r>
          <a:r>
            <a:rPr lang="ru-RU" baseline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тыс</a:t>
          </a:r>
          <a:r>
            <a:rPr lang="ru-RU" baseline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. рублей</a:t>
          </a:r>
          <a:endParaRPr lang="ru-RU" baseline="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983D19BC-6924-4DDB-ABD2-EEBCB4A82399}" type="sibTrans" cxnId="{F890DA1B-3BE2-4A7A-B7F2-9549B38234D2}">
      <dgm:prSet/>
      <dgm:spPr/>
      <dgm:t>
        <a:bodyPr/>
        <a:lstStyle/>
        <a:p>
          <a:endParaRPr lang="ru-RU"/>
        </a:p>
      </dgm:t>
    </dgm:pt>
    <dgm:pt modelId="{C7E867BF-4B98-4A3E-8DDE-C9A226991F1B}" type="parTrans" cxnId="{F890DA1B-3BE2-4A7A-B7F2-9549B38234D2}">
      <dgm:prSet/>
      <dgm:spPr/>
      <dgm:t>
        <a:bodyPr/>
        <a:lstStyle/>
        <a:p>
          <a:endParaRPr lang="ru-RU"/>
        </a:p>
      </dgm:t>
    </dgm:pt>
    <dgm:pt modelId="{79052580-1772-4B02-A6BF-3F4347DDDAF8}">
      <dgm:prSet phldrT="[Текст]"/>
      <dgm:spPr>
        <a:gradFill flip="none" rotWithShape="0">
          <a:gsLst>
            <a:gs pos="0">
              <a:schemeClr val="accent5">
                <a:lumMod val="40000"/>
                <a:lumOff val="60000"/>
                <a:shade val="30000"/>
                <a:satMod val="115000"/>
              </a:schemeClr>
            </a:gs>
            <a:gs pos="50000">
              <a:schemeClr val="accent5">
                <a:lumMod val="40000"/>
                <a:lumOff val="60000"/>
                <a:shade val="67500"/>
                <a:satMod val="115000"/>
              </a:schemeClr>
            </a:gs>
            <a:gs pos="100000">
              <a:schemeClr val="accent5">
                <a:lumMod val="40000"/>
                <a:lumOff val="60000"/>
                <a:shade val="100000"/>
                <a:satMod val="115000"/>
              </a:schemeClr>
            </a:gs>
          </a:gsLst>
          <a:path path="circle">
            <a:fillToRect l="100000" b="100000"/>
          </a:path>
          <a:tileRect t="-100000" r="-100000"/>
        </a:gradFill>
      </dgm:spPr>
      <dgm:t>
        <a:bodyPr/>
        <a:lstStyle/>
        <a:p>
          <a:r>
            <a:rPr lang="ru-RU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Ремонт тротуаров –         </a:t>
          </a:r>
          <a:r>
            <a:rPr lang="en-US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2410</a:t>
          </a:r>
          <a:r>
            <a:rPr lang="ru-RU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,8 тыс</a:t>
          </a:r>
          <a:r>
            <a:rPr lang="ru-RU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. рублей</a:t>
          </a:r>
          <a:endParaRPr lang="ru-RU" dirty="0">
            <a:solidFill>
              <a:srgbClr val="00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7C44BF18-7252-48A5-907B-45255E4272F6}" type="parTrans" cxnId="{2BB25193-DB80-4048-AE56-80236D0686B2}">
      <dgm:prSet/>
      <dgm:spPr/>
      <dgm:t>
        <a:bodyPr/>
        <a:lstStyle/>
        <a:p>
          <a:endParaRPr lang="ru-RU"/>
        </a:p>
      </dgm:t>
    </dgm:pt>
    <dgm:pt modelId="{6D593230-D4F8-4394-A4A2-1CB060D610D0}" type="sibTrans" cxnId="{2BB25193-DB80-4048-AE56-80236D0686B2}">
      <dgm:prSet/>
      <dgm:spPr/>
      <dgm:t>
        <a:bodyPr/>
        <a:lstStyle/>
        <a:p>
          <a:endParaRPr lang="ru-RU"/>
        </a:p>
      </dgm:t>
    </dgm:pt>
    <dgm:pt modelId="{390F14E3-9D67-4315-A0A8-15E97D3E7CAC}">
      <dgm:prSet phldrT="[Текст]"/>
      <dgm:spPr>
        <a:gradFill flip="none" rotWithShape="0">
          <a:gsLst>
            <a:gs pos="0">
              <a:schemeClr val="accent5">
                <a:lumMod val="40000"/>
                <a:lumOff val="60000"/>
                <a:shade val="30000"/>
                <a:satMod val="115000"/>
              </a:schemeClr>
            </a:gs>
            <a:gs pos="50000">
              <a:schemeClr val="accent5">
                <a:lumMod val="40000"/>
                <a:lumOff val="60000"/>
                <a:shade val="67500"/>
                <a:satMod val="115000"/>
              </a:schemeClr>
            </a:gs>
            <a:gs pos="100000">
              <a:schemeClr val="accent5">
                <a:lumMod val="40000"/>
                <a:lumOff val="60000"/>
                <a:shade val="100000"/>
                <a:satMod val="115000"/>
              </a:schemeClr>
            </a:gs>
          </a:gsLst>
          <a:path path="circle">
            <a:fillToRect l="100000" b="100000"/>
          </a:path>
          <a:tileRect t="-100000" r="-100000"/>
        </a:gradFill>
      </dgm:spPr>
      <dgm:t>
        <a:bodyPr/>
        <a:lstStyle/>
        <a:p>
          <a:r>
            <a:rPr lang="ru-RU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Мероприятия по нанесению горизонтальной разметки – 352,7 тыс. рублей</a:t>
          </a:r>
          <a:endParaRPr lang="ru-RU" dirty="0">
            <a:solidFill>
              <a:srgbClr val="00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19DF616D-10B5-43CB-8310-66F80A02330A}" type="parTrans" cxnId="{ECA71AF0-8A94-4B9D-B4D0-E42B4707BA5B}">
      <dgm:prSet/>
      <dgm:spPr/>
      <dgm:t>
        <a:bodyPr/>
        <a:lstStyle/>
        <a:p>
          <a:endParaRPr lang="ru-RU"/>
        </a:p>
      </dgm:t>
    </dgm:pt>
    <dgm:pt modelId="{EE2B6AB1-6D01-4498-8036-94AF6F300952}" type="sibTrans" cxnId="{ECA71AF0-8A94-4B9D-B4D0-E42B4707BA5B}">
      <dgm:prSet/>
      <dgm:spPr/>
      <dgm:t>
        <a:bodyPr/>
        <a:lstStyle/>
        <a:p>
          <a:endParaRPr lang="ru-RU"/>
        </a:p>
      </dgm:t>
    </dgm:pt>
    <dgm:pt modelId="{36DD01B6-38D9-4B57-B7AE-723F09B72F14}">
      <dgm:prSet phldrT="[Текст]"/>
      <dgm:spPr>
        <a:gradFill flip="none" rotWithShape="0">
          <a:gsLst>
            <a:gs pos="0">
              <a:schemeClr val="accent5">
                <a:lumMod val="40000"/>
                <a:lumOff val="60000"/>
                <a:shade val="30000"/>
                <a:satMod val="115000"/>
              </a:schemeClr>
            </a:gs>
            <a:gs pos="50000">
              <a:schemeClr val="accent5">
                <a:lumMod val="40000"/>
                <a:lumOff val="60000"/>
                <a:shade val="67500"/>
                <a:satMod val="115000"/>
              </a:schemeClr>
            </a:gs>
            <a:gs pos="100000">
              <a:schemeClr val="accent5">
                <a:lumMod val="40000"/>
                <a:lumOff val="60000"/>
                <a:shade val="100000"/>
                <a:satMod val="115000"/>
              </a:schemeClr>
            </a:gs>
          </a:gsLst>
          <a:path path="circle">
            <a:fillToRect l="100000" b="100000"/>
          </a:path>
          <a:tileRect t="-100000" r="-100000"/>
        </a:gradFill>
      </dgm:spPr>
      <dgm:t>
        <a:bodyPr/>
        <a:lstStyle/>
        <a:p>
          <a:r>
            <a:rPr lang="ru-RU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Ямочный ремонт асфальтобетонного покрытия дорог местного значения – 249,3 тыс. рублей</a:t>
          </a:r>
          <a:endParaRPr lang="ru-RU" dirty="0">
            <a:solidFill>
              <a:srgbClr val="00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376B33B8-113F-4816-817C-7EB29EF27C8C}" type="parTrans" cxnId="{9C91562E-5E3D-4403-90CA-0E88CFA86064}">
      <dgm:prSet/>
      <dgm:spPr/>
      <dgm:t>
        <a:bodyPr/>
        <a:lstStyle/>
        <a:p>
          <a:endParaRPr lang="ru-RU"/>
        </a:p>
      </dgm:t>
    </dgm:pt>
    <dgm:pt modelId="{3313B27F-46B6-41D6-954A-B614BC106233}" type="sibTrans" cxnId="{9C91562E-5E3D-4403-90CA-0E88CFA86064}">
      <dgm:prSet/>
      <dgm:spPr/>
      <dgm:t>
        <a:bodyPr/>
        <a:lstStyle/>
        <a:p>
          <a:endParaRPr lang="ru-RU"/>
        </a:p>
      </dgm:t>
    </dgm:pt>
    <dgm:pt modelId="{CAA3A220-5654-4B98-B12E-437683CFCE3C}" type="pres">
      <dgm:prSet presAssocID="{619AD011-47C7-452D-9D4E-C40FA42B2D5B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174CB95-BB58-4F30-8DD4-9BFFE40E72D9}" type="pres">
      <dgm:prSet presAssocID="{564454EA-647E-4758-8C87-342B4064ECAA}" presName="node" presStyleLbl="node1" presStyleIdx="0" presStyleCnt="10" custScaleX="64223" custScaleY="77184" custLinFactNeighborX="-45780" custLinFactNeighborY="10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5C77DD-67B7-4444-85DB-1FD7D3B08A1C}" type="pres">
      <dgm:prSet presAssocID="{31623E6C-6A86-4C5E-858F-6E7140100D38}" presName="sibTrans" presStyleCnt="0"/>
      <dgm:spPr/>
    </dgm:pt>
    <dgm:pt modelId="{104A9678-AB07-436B-9022-6291A493B32A}" type="pres">
      <dgm:prSet presAssocID="{47BB23D3-D914-4CA9-BACA-66109E1F3767}" presName="node" presStyleLbl="node1" presStyleIdx="1" presStyleCnt="10" custScaleX="58561" custScaleY="81444" custLinFactNeighborX="-90" custLinFactNeighborY="17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0465362-9DB9-413E-8F9C-0349A38771CE}" type="pres">
      <dgm:prSet presAssocID="{983D19BC-6924-4DDB-ABD2-EEBCB4A82399}" presName="sibTrans" presStyleCnt="0"/>
      <dgm:spPr/>
    </dgm:pt>
    <dgm:pt modelId="{1E2D670A-4BAB-48B0-BDE2-8812903F7EBC}" type="pres">
      <dgm:prSet presAssocID="{27B2DAB1-2629-4784-9D9A-991AFF08BA45}" presName="node" presStyleLbl="node1" presStyleIdx="2" presStyleCnt="10" custScaleX="70359" custScaleY="82421" custLinFactNeighborX="3346" custLinFactNeighborY="27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4D856A-38B7-4004-9B6D-055EE5BED177}" type="pres">
      <dgm:prSet presAssocID="{0295C4E7-75DF-4D9D-934E-3CF2AB04EBA2}" presName="sibTrans" presStyleCnt="0"/>
      <dgm:spPr/>
    </dgm:pt>
    <dgm:pt modelId="{DD979245-5894-48FB-A4E3-55F685EF9F7C}" type="pres">
      <dgm:prSet presAssocID="{79052580-1772-4B02-A6BF-3F4347DDDAF8}" presName="node" presStyleLbl="node1" presStyleIdx="3" presStyleCnt="10" custScaleX="59146" custScaleY="89639" custLinFactNeighborX="7243" custLinFactNeighborY="-4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30EFE1-1AB1-4106-B6AA-D01D62ED3F8A}" type="pres">
      <dgm:prSet presAssocID="{6D593230-D4F8-4394-A4A2-1CB060D610D0}" presName="sibTrans" presStyleCnt="0"/>
      <dgm:spPr/>
    </dgm:pt>
    <dgm:pt modelId="{597DC7C0-A7B2-43CB-BF53-50DAD39352E2}" type="pres">
      <dgm:prSet presAssocID="{36DD01B6-38D9-4B57-B7AE-723F09B72F14}" presName="node" presStyleLbl="node1" presStyleIdx="4" presStyleCnt="10" custScaleX="54672" custScaleY="81075" custLinFactX="100000" custLinFactNeighborX="177881" custLinFactNeighborY="-973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777879-E1C6-4637-AEDF-226C299A1EE3}" type="pres">
      <dgm:prSet presAssocID="{3313B27F-46B6-41D6-954A-B614BC106233}" presName="sibTrans" presStyleCnt="0"/>
      <dgm:spPr/>
    </dgm:pt>
    <dgm:pt modelId="{485B69BF-F9A6-49E7-8CE7-E213BBA1E548}" type="pres">
      <dgm:prSet presAssocID="{4DF4BC4F-A6A6-4F13-8236-6897CBC28B83}" presName="node" presStyleLbl="node1" presStyleIdx="5" presStyleCnt="10" custScaleX="65142" custScaleY="68966" custLinFactNeighborX="-39630" custLinFactNeighborY="8940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1C6B09-34B9-432A-B10D-609E19C02037}" type="pres">
      <dgm:prSet presAssocID="{BD9E4038-40A8-4561-9FC6-13FA35705FD9}" presName="sibTrans" presStyleCnt="0"/>
      <dgm:spPr/>
    </dgm:pt>
    <dgm:pt modelId="{693B049E-038B-444F-90A1-03279116F0D0}" type="pres">
      <dgm:prSet presAssocID="{390F14E3-9D67-4315-A0A8-15E97D3E7CAC}" presName="node" presStyleLbl="node1" presStyleIdx="6" presStyleCnt="10" custScaleX="62736" custScaleY="65715" custLinFactNeighborX="-17962" custLinFactNeighborY="8780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B802B6-00AA-479F-88B9-E470D38A6ABF}" type="pres">
      <dgm:prSet presAssocID="{EE2B6AB1-6D01-4498-8036-94AF6F300952}" presName="sibTrans" presStyleCnt="0"/>
      <dgm:spPr/>
    </dgm:pt>
    <dgm:pt modelId="{2D6050DB-CEBC-4AAC-AED6-75E83C27E0A8}" type="pres">
      <dgm:prSet presAssocID="{2C49E37A-92EE-40B7-B034-AE51E77209C8}" presName="node" presStyleLbl="node1" presStyleIdx="7" presStyleCnt="10" custScaleX="56595" custScaleY="65396" custLinFactNeighborX="-88576" custLinFactNeighborY="-893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87E5A3-6FE6-46F6-AC3B-B7CB03D4B23C}" type="pres">
      <dgm:prSet presAssocID="{9825C740-301C-4FCC-8E7E-9B1D979805C3}" presName="sibTrans" presStyleCnt="0"/>
      <dgm:spPr/>
    </dgm:pt>
    <dgm:pt modelId="{0492DD98-5D8B-4975-B95F-EB064601C798}" type="pres">
      <dgm:prSet presAssocID="{1C6EA30E-1CD0-449D-8381-7C876F4F0AF7}" presName="node" presStyleLbl="node1" presStyleIdx="8" presStyleCnt="10" custScaleX="71994" custScaleY="81584" custLinFactNeighborX="-78940" custLinFactNeighborY="-779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580135-B14C-4005-8219-554CB0F6E975}" type="pres">
      <dgm:prSet presAssocID="{E68EF4F3-DF77-4244-AE68-99603BFF50A1}" presName="sibTrans" presStyleCnt="0"/>
      <dgm:spPr/>
    </dgm:pt>
    <dgm:pt modelId="{AD62E672-679C-4EC3-9716-BE6606F94674}" type="pres">
      <dgm:prSet presAssocID="{E763833A-4B65-4A9C-8CF1-6BC3D576364F}" presName="node" presStyleLbl="node1" presStyleIdx="9" presStyleCnt="10" custScaleX="77491" custScaleY="78064" custLinFactX="-43139" custLinFactY="-4231" custLinFactNeighborX="-100000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9FE51F4-E063-443A-85B3-5C873E4E55F6}" type="presOf" srcId="{27B2DAB1-2629-4784-9D9A-991AFF08BA45}" destId="{1E2D670A-4BAB-48B0-BDE2-8812903F7EBC}" srcOrd="0" destOrd="0" presId="urn:microsoft.com/office/officeart/2005/8/layout/default#1"/>
    <dgm:cxn modelId="{51B45BB5-FE21-45CC-82B5-B7D1D2547FE8}" srcId="{619AD011-47C7-452D-9D4E-C40FA42B2D5B}" destId="{27B2DAB1-2629-4784-9D9A-991AFF08BA45}" srcOrd="2" destOrd="0" parTransId="{6D543FC8-3BD3-49F6-9804-1D9BF7091EF6}" sibTransId="{0295C4E7-75DF-4D9D-934E-3CF2AB04EBA2}"/>
    <dgm:cxn modelId="{4F3A07AE-057B-46A5-88AF-BF26F698244C}" srcId="{619AD011-47C7-452D-9D4E-C40FA42B2D5B}" destId="{E763833A-4B65-4A9C-8CF1-6BC3D576364F}" srcOrd="9" destOrd="0" parTransId="{9AD021AF-7610-4D77-B5FA-203681D62813}" sibTransId="{945F9C2F-85C9-44D1-B2FF-73C609DF6DCC}"/>
    <dgm:cxn modelId="{2BB25193-DB80-4048-AE56-80236D0686B2}" srcId="{619AD011-47C7-452D-9D4E-C40FA42B2D5B}" destId="{79052580-1772-4B02-A6BF-3F4347DDDAF8}" srcOrd="3" destOrd="0" parTransId="{7C44BF18-7252-48A5-907B-45255E4272F6}" sibTransId="{6D593230-D4F8-4394-A4A2-1CB060D610D0}"/>
    <dgm:cxn modelId="{2DB05948-D2F2-4636-B312-CD642C8581FD}" type="presOf" srcId="{47BB23D3-D914-4CA9-BACA-66109E1F3767}" destId="{104A9678-AB07-436B-9022-6291A493B32A}" srcOrd="0" destOrd="0" presId="urn:microsoft.com/office/officeart/2005/8/layout/default#1"/>
    <dgm:cxn modelId="{29F191D2-BFC8-43C1-884E-B0115C6EF74A}" type="presOf" srcId="{619AD011-47C7-452D-9D4E-C40FA42B2D5B}" destId="{CAA3A220-5654-4B98-B12E-437683CFCE3C}" srcOrd="0" destOrd="0" presId="urn:microsoft.com/office/officeart/2005/8/layout/default#1"/>
    <dgm:cxn modelId="{9CCD9812-695F-4D36-81A4-E4F662C254EE}" srcId="{619AD011-47C7-452D-9D4E-C40FA42B2D5B}" destId="{564454EA-647E-4758-8C87-342B4064ECAA}" srcOrd="0" destOrd="0" parTransId="{54FA0CBE-9FC9-4341-9190-3B8CAF6748DC}" sibTransId="{31623E6C-6A86-4C5E-858F-6E7140100D38}"/>
    <dgm:cxn modelId="{342A38AA-BA2F-4DF5-9EAB-0D6320CE6A95}" srcId="{619AD011-47C7-452D-9D4E-C40FA42B2D5B}" destId="{4DF4BC4F-A6A6-4F13-8236-6897CBC28B83}" srcOrd="5" destOrd="0" parTransId="{AA572D0B-64DD-47A7-A03E-02C8E6CB3C15}" sibTransId="{BD9E4038-40A8-4561-9FC6-13FA35705FD9}"/>
    <dgm:cxn modelId="{ECA71AF0-8A94-4B9D-B4D0-E42B4707BA5B}" srcId="{619AD011-47C7-452D-9D4E-C40FA42B2D5B}" destId="{390F14E3-9D67-4315-A0A8-15E97D3E7CAC}" srcOrd="6" destOrd="0" parTransId="{19DF616D-10B5-43CB-8310-66F80A02330A}" sibTransId="{EE2B6AB1-6D01-4498-8036-94AF6F300952}"/>
    <dgm:cxn modelId="{6C773068-96F8-4ADC-9AA1-26787D69220F}" type="presOf" srcId="{2C49E37A-92EE-40B7-B034-AE51E77209C8}" destId="{2D6050DB-CEBC-4AAC-AED6-75E83C27E0A8}" srcOrd="0" destOrd="0" presId="urn:microsoft.com/office/officeart/2005/8/layout/default#1"/>
    <dgm:cxn modelId="{9C91562E-5E3D-4403-90CA-0E88CFA86064}" srcId="{619AD011-47C7-452D-9D4E-C40FA42B2D5B}" destId="{36DD01B6-38D9-4B57-B7AE-723F09B72F14}" srcOrd="4" destOrd="0" parTransId="{376B33B8-113F-4816-817C-7EB29EF27C8C}" sibTransId="{3313B27F-46B6-41D6-954A-B614BC106233}"/>
    <dgm:cxn modelId="{4669C5FE-B820-4B17-8486-FA8DCB9708C3}" type="presOf" srcId="{564454EA-647E-4758-8C87-342B4064ECAA}" destId="{8174CB95-BB58-4F30-8DD4-9BFFE40E72D9}" srcOrd="0" destOrd="0" presId="urn:microsoft.com/office/officeart/2005/8/layout/default#1"/>
    <dgm:cxn modelId="{8D2B74E0-2C2C-4D4B-9646-57FDCE20B40C}" type="presOf" srcId="{36DD01B6-38D9-4B57-B7AE-723F09B72F14}" destId="{597DC7C0-A7B2-43CB-BF53-50DAD39352E2}" srcOrd="0" destOrd="0" presId="urn:microsoft.com/office/officeart/2005/8/layout/default#1"/>
    <dgm:cxn modelId="{6DF2AE65-1164-401F-BFF7-DD369FFFF2D4}" type="presOf" srcId="{1C6EA30E-1CD0-449D-8381-7C876F4F0AF7}" destId="{0492DD98-5D8B-4975-B95F-EB064601C798}" srcOrd="0" destOrd="0" presId="urn:microsoft.com/office/officeart/2005/8/layout/default#1"/>
    <dgm:cxn modelId="{3794346C-9C72-443E-935A-57AA6F901E4C}" srcId="{619AD011-47C7-452D-9D4E-C40FA42B2D5B}" destId="{1C6EA30E-1CD0-449D-8381-7C876F4F0AF7}" srcOrd="8" destOrd="0" parTransId="{30AAD52C-6341-4738-B28C-FA4488CE53B0}" sibTransId="{E68EF4F3-DF77-4244-AE68-99603BFF50A1}"/>
    <dgm:cxn modelId="{3B55E474-E160-4D71-A798-799B4B1FDD7A}" srcId="{619AD011-47C7-452D-9D4E-C40FA42B2D5B}" destId="{2C49E37A-92EE-40B7-B034-AE51E77209C8}" srcOrd="7" destOrd="0" parTransId="{31645E1E-000E-4386-ADAE-0B59DBC0EB9D}" sibTransId="{9825C740-301C-4FCC-8E7E-9B1D979805C3}"/>
    <dgm:cxn modelId="{F890DA1B-3BE2-4A7A-B7F2-9549B38234D2}" srcId="{619AD011-47C7-452D-9D4E-C40FA42B2D5B}" destId="{47BB23D3-D914-4CA9-BACA-66109E1F3767}" srcOrd="1" destOrd="0" parTransId="{C7E867BF-4B98-4A3E-8DDE-C9A226991F1B}" sibTransId="{983D19BC-6924-4DDB-ABD2-EEBCB4A82399}"/>
    <dgm:cxn modelId="{DEA88620-1A21-4CFC-AA86-3AD471B1C860}" type="presOf" srcId="{E763833A-4B65-4A9C-8CF1-6BC3D576364F}" destId="{AD62E672-679C-4EC3-9716-BE6606F94674}" srcOrd="0" destOrd="0" presId="urn:microsoft.com/office/officeart/2005/8/layout/default#1"/>
    <dgm:cxn modelId="{BF82C67A-DE87-4D41-A72C-E8C249A2CE43}" type="presOf" srcId="{4DF4BC4F-A6A6-4F13-8236-6897CBC28B83}" destId="{485B69BF-F9A6-49E7-8CE7-E213BBA1E548}" srcOrd="0" destOrd="0" presId="urn:microsoft.com/office/officeart/2005/8/layout/default#1"/>
    <dgm:cxn modelId="{412C6356-3F75-4BAF-A067-6A3E4985EB7A}" type="presOf" srcId="{79052580-1772-4B02-A6BF-3F4347DDDAF8}" destId="{DD979245-5894-48FB-A4E3-55F685EF9F7C}" srcOrd="0" destOrd="0" presId="urn:microsoft.com/office/officeart/2005/8/layout/default#1"/>
    <dgm:cxn modelId="{5F132ADA-CEA0-446A-B641-F22808A76458}" type="presOf" srcId="{390F14E3-9D67-4315-A0A8-15E97D3E7CAC}" destId="{693B049E-038B-444F-90A1-03279116F0D0}" srcOrd="0" destOrd="0" presId="urn:microsoft.com/office/officeart/2005/8/layout/default#1"/>
    <dgm:cxn modelId="{A511DE78-DFEB-4995-B235-989E0E4E78EC}" type="presParOf" srcId="{CAA3A220-5654-4B98-B12E-437683CFCE3C}" destId="{8174CB95-BB58-4F30-8DD4-9BFFE40E72D9}" srcOrd="0" destOrd="0" presId="urn:microsoft.com/office/officeart/2005/8/layout/default#1"/>
    <dgm:cxn modelId="{D7036306-2E6A-4054-A17B-4888AEC10A69}" type="presParOf" srcId="{CAA3A220-5654-4B98-B12E-437683CFCE3C}" destId="{AE5C77DD-67B7-4444-85DB-1FD7D3B08A1C}" srcOrd="1" destOrd="0" presId="urn:microsoft.com/office/officeart/2005/8/layout/default#1"/>
    <dgm:cxn modelId="{23C9570E-2E85-4D49-9CF1-396E1D477D16}" type="presParOf" srcId="{CAA3A220-5654-4B98-B12E-437683CFCE3C}" destId="{104A9678-AB07-436B-9022-6291A493B32A}" srcOrd="2" destOrd="0" presId="urn:microsoft.com/office/officeart/2005/8/layout/default#1"/>
    <dgm:cxn modelId="{48CA5590-FF77-45C2-9B30-EE2280CE656B}" type="presParOf" srcId="{CAA3A220-5654-4B98-B12E-437683CFCE3C}" destId="{00465362-9DB9-413E-8F9C-0349A38771CE}" srcOrd="3" destOrd="0" presId="urn:microsoft.com/office/officeart/2005/8/layout/default#1"/>
    <dgm:cxn modelId="{07EBA9DD-06E6-49D4-BDED-86D4EF2928AE}" type="presParOf" srcId="{CAA3A220-5654-4B98-B12E-437683CFCE3C}" destId="{1E2D670A-4BAB-48B0-BDE2-8812903F7EBC}" srcOrd="4" destOrd="0" presId="urn:microsoft.com/office/officeart/2005/8/layout/default#1"/>
    <dgm:cxn modelId="{370FD6D5-F4F0-4B7D-92F7-082BFCDAE3A4}" type="presParOf" srcId="{CAA3A220-5654-4B98-B12E-437683CFCE3C}" destId="{504D856A-38B7-4004-9B6D-055EE5BED177}" srcOrd="5" destOrd="0" presId="urn:microsoft.com/office/officeart/2005/8/layout/default#1"/>
    <dgm:cxn modelId="{7698C0AC-56FC-4C81-82DA-881836E4A8AA}" type="presParOf" srcId="{CAA3A220-5654-4B98-B12E-437683CFCE3C}" destId="{DD979245-5894-48FB-A4E3-55F685EF9F7C}" srcOrd="6" destOrd="0" presId="urn:microsoft.com/office/officeart/2005/8/layout/default#1"/>
    <dgm:cxn modelId="{F8C0C60A-2ACD-4A85-A98A-C44C1E3FEB19}" type="presParOf" srcId="{CAA3A220-5654-4B98-B12E-437683CFCE3C}" destId="{5F30EFE1-1AB1-4106-B6AA-D01D62ED3F8A}" srcOrd="7" destOrd="0" presId="urn:microsoft.com/office/officeart/2005/8/layout/default#1"/>
    <dgm:cxn modelId="{075E8EFD-79B1-4F97-B1EA-56A187B3F000}" type="presParOf" srcId="{CAA3A220-5654-4B98-B12E-437683CFCE3C}" destId="{597DC7C0-A7B2-43CB-BF53-50DAD39352E2}" srcOrd="8" destOrd="0" presId="urn:microsoft.com/office/officeart/2005/8/layout/default#1"/>
    <dgm:cxn modelId="{DB1552E7-7983-49E0-96CD-E0752B15D27E}" type="presParOf" srcId="{CAA3A220-5654-4B98-B12E-437683CFCE3C}" destId="{F3777879-E1C6-4637-AEDF-226C299A1EE3}" srcOrd="9" destOrd="0" presId="urn:microsoft.com/office/officeart/2005/8/layout/default#1"/>
    <dgm:cxn modelId="{EB6CAB6C-3452-4A74-B98F-E6323AA269D1}" type="presParOf" srcId="{CAA3A220-5654-4B98-B12E-437683CFCE3C}" destId="{485B69BF-F9A6-49E7-8CE7-E213BBA1E548}" srcOrd="10" destOrd="0" presId="urn:microsoft.com/office/officeart/2005/8/layout/default#1"/>
    <dgm:cxn modelId="{3E2469A9-6462-4E80-BC3E-BD00EF7B7EA1}" type="presParOf" srcId="{CAA3A220-5654-4B98-B12E-437683CFCE3C}" destId="{BB1C6B09-34B9-432A-B10D-609E19C02037}" srcOrd="11" destOrd="0" presId="urn:microsoft.com/office/officeart/2005/8/layout/default#1"/>
    <dgm:cxn modelId="{887A0D11-2025-42DF-8914-6C0EEAB0D1BE}" type="presParOf" srcId="{CAA3A220-5654-4B98-B12E-437683CFCE3C}" destId="{693B049E-038B-444F-90A1-03279116F0D0}" srcOrd="12" destOrd="0" presId="urn:microsoft.com/office/officeart/2005/8/layout/default#1"/>
    <dgm:cxn modelId="{541D45F1-BC7D-4C05-8801-6A6B8AF6AB37}" type="presParOf" srcId="{CAA3A220-5654-4B98-B12E-437683CFCE3C}" destId="{A2B802B6-00AA-479F-88B9-E470D38A6ABF}" srcOrd="13" destOrd="0" presId="urn:microsoft.com/office/officeart/2005/8/layout/default#1"/>
    <dgm:cxn modelId="{69DB3520-4859-4804-9AFE-E05DDEC230CB}" type="presParOf" srcId="{CAA3A220-5654-4B98-B12E-437683CFCE3C}" destId="{2D6050DB-CEBC-4AAC-AED6-75E83C27E0A8}" srcOrd="14" destOrd="0" presId="urn:microsoft.com/office/officeart/2005/8/layout/default#1"/>
    <dgm:cxn modelId="{A23AC0EB-07E3-4E8B-AD1C-55DBF09E9260}" type="presParOf" srcId="{CAA3A220-5654-4B98-B12E-437683CFCE3C}" destId="{FD87E5A3-6FE6-46F6-AC3B-B7CB03D4B23C}" srcOrd="15" destOrd="0" presId="urn:microsoft.com/office/officeart/2005/8/layout/default#1"/>
    <dgm:cxn modelId="{1692539E-AF1B-41FD-9F61-5E5791DE5866}" type="presParOf" srcId="{CAA3A220-5654-4B98-B12E-437683CFCE3C}" destId="{0492DD98-5D8B-4975-B95F-EB064601C798}" srcOrd="16" destOrd="0" presId="urn:microsoft.com/office/officeart/2005/8/layout/default#1"/>
    <dgm:cxn modelId="{1BE07A17-F678-40CD-B6A9-253246EC6AF3}" type="presParOf" srcId="{CAA3A220-5654-4B98-B12E-437683CFCE3C}" destId="{BF580135-B14C-4005-8219-554CB0F6E975}" srcOrd="17" destOrd="0" presId="urn:microsoft.com/office/officeart/2005/8/layout/default#1"/>
    <dgm:cxn modelId="{BBDDEEFF-E726-4384-8217-7BA27F057BA6}" type="presParOf" srcId="{CAA3A220-5654-4B98-B12E-437683CFCE3C}" destId="{AD62E672-679C-4EC3-9716-BE6606F94674}" srcOrd="18" destOrd="0" presId="urn:microsoft.com/office/officeart/2005/8/layout/default#1"/>
  </dgm:cxnLst>
  <dgm:bg>
    <a:gradFill flip="none" rotWithShape="1">
      <a:gsLst>
        <a:gs pos="0">
          <a:srgbClr val="FF9933">
            <a:tint val="66000"/>
            <a:satMod val="160000"/>
          </a:srgbClr>
        </a:gs>
        <a:gs pos="50000">
          <a:srgbClr val="FF9933">
            <a:tint val="44500"/>
            <a:satMod val="160000"/>
          </a:srgbClr>
        </a:gs>
        <a:gs pos="100000">
          <a:srgbClr val="FF9933">
            <a:tint val="23500"/>
            <a:satMod val="160000"/>
          </a:srgbClr>
        </a:gs>
      </a:gsLst>
      <a:path path="circle">
        <a:fillToRect l="50000" t="50000" r="50000" b="50000"/>
      </a:path>
      <a:tileRect/>
    </a:gradFill>
  </dgm:bg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9FA7A75-A1ED-49FD-AF9D-2BB2BB930B84}" type="doc">
      <dgm:prSet loTypeId="urn:microsoft.com/office/officeart/2005/8/layout/default#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9433C28-0075-4362-A952-CC0A7C0964F1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600" baseline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Обслуживание ШРП и  ГРШП и содержание газопровода низкого давления  (Вечный огонь) -  11,3 тыс. рублей, газификация </a:t>
          </a:r>
          <a:r>
            <a:rPr lang="ru-RU" sz="1600" baseline="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Медведовского</a:t>
          </a:r>
          <a:r>
            <a:rPr lang="ru-RU" sz="1600" baseline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сельского поселения – 250,0 тыс. рублей</a:t>
          </a:r>
          <a:endParaRPr lang="ru-RU" sz="1600" baseline="0" dirty="0">
            <a:latin typeface="Times New Roman" pitchFamily="18" charset="0"/>
            <a:cs typeface="Times New Roman" pitchFamily="18" charset="0"/>
          </a:endParaRPr>
        </a:p>
      </dgm:t>
    </dgm:pt>
    <dgm:pt modelId="{20E9DAD8-4127-4152-85CB-3ED11D788148}" type="parTrans" cxnId="{562D76B9-1E4D-435B-AE93-788BED7563EC}">
      <dgm:prSet/>
      <dgm:spPr/>
      <dgm:t>
        <a:bodyPr/>
        <a:lstStyle/>
        <a:p>
          <a:endParaRPr lang="ru-RU"/>
        </a:p>
      </dgm:t>
    </dgm:pt>
    <dgm:pt modelId="{6CCF35F9-2070-4B2B-BD26-321694A4B6DA}" type="sibTrans" cxnId="{562D76B9-1E4D-435B-AE93-788BED7563EC}">
      <dgm:prSet/>
      <dgm:spPr/>
      <dgm:t>
        <a:bodyPr/>
        <a:lstStyle/>
        <a:p>
          <a:endParaRPr lang="ru-RU"/>
        </a:p>
      </dgm:t>
    </dgm:pt>
    <dgm:pt modelId="{F2B278F0-2106-429D-917A-61DA1F000E5D}">
      <dgm:prSet phldrT="[Текст]" custT="1"/>
      <dgm:spPr>
        <a:gradFill flip="none" rotWithShape="0">
          <a:gsLst>
            <a:gs pos="0">
              <a:srgbClr val="00D694">
                <a:tint val="66000"/>
                <a:satMod val="160000"/>
              </a:srgbClr>
            </a:gs>
            <a:gs pos="50000">
              <a:srgbClr val="00D694">
                <a:tint val="44500"/>
                <a:satMod val="160000"/>
              </a:srgbClr>
            </a:gs>
            <a:gs pos="100000">
              <a:srgbClr val="00D694">
                <a:tint val="23500"/>
                <a:satMod val="160000"/>
              </a:srgbClr>
            </a:gs>
          </a:gsLst>
          <a:path path="circle">
            <a:fillToRect r="100000" b="100000"/>
          </a:path>
          <a:tileRect l="-100000" t="-100000"/>
        </a:gradFill>
      </dgm:spPr>
      <dgm:t>
        <a:bodyPr/>
        <a:lstStyle/>
        <a:p>
          <a:r>
            <a:rPr lang="ru-RU" sz="1600" baseline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Управление реализацией программы, содержание МУ «Управление СТС и ЖКХ Медведовского сельского поселения Тимашевского района» –           4 </a:t>
          </a:r>
          <a:r>
            <a:rPr lang="ru-RU" sz="1600" baseline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196,9 тыс</a:t>
          </a:r>
          <a:r>
            <a:rPr lang="ru-RU" sz="1600" baseline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. рублей </a:t>
          </a:r>
          <a:endParaRPr lang="ru-RU" sz="1600" baseline="0" dirty="0">
            <a:latin typeface="Times New Roman" pitchFamily="18" charset="0"/>
            <a:cs typeface="Times New Roman" pitchFamily="18" charset="0"/>
          </a:endParaRPr>
        </a:p>
      </dgm:t>
    </dgm:pt>
    <dgm:pt modelId="{BBCFE739-F7FB-4507-B417-34BC169303E3}" type="parTrans" cxnId="{B0091F78-DABA-44BA-BA8E-AEA2A830E318}">
      <dgm:prSet/>
      <dgm:spPr/>
      <dgm:t>
        <a:bodyPr/>
        <a:lstStyle/>
        <a:p>
          <a:endParaRPr lang="ru-RU"/>
        </a:p>
      </dgm:t>
    </dgm:pt>
    <dgm:pt modelId="{F0878084-9EBA-4FF0-918D-AE64BBF20309}" type="sibTrans" cxnId="{B0091F78-DABA-44BA-BA8E-AEA2A830E318}">
      <dgm:prSet/>
      <dgm:spPr/>
      <dgm:t>
        <a:bodyPr/>
        <a:lstStyle/>
        <a:p>
          <a:endParaRPr lang="ru-RU"/>
        </a:p>
      </dgm:t>
    </dgm:pt>
    <dgm:pt modelId="{08388A1E-ABCE-40E1-AC19-8656F19613EB}">
      <dgm:prSet phldrT="[Текст]" custT="1"/>
      <dgm:spPr>
        <a:gradFill flip="none" rotWithShape="0">
          <a:gsLst>
            <a:gs pos="0">
              <a:srgbClr val="00D694">
                <a:tint val="66000"/>
                <a:satMod val="160000"/>
              </a:srgbClr>
            </a:gs>
            <a:gs pos="50000">
              <a:srgbClr val="00D694">
                <a:tint val="44500"/>
                <a:satMod val="160000"/>
              </a:srgbClr>
            </a:gs>
            <a:gs pos="100000">
              <a:srgbClr val="00D694">
                <a:tint val="23500"/>
                <a:satMod val="160000"/>
              </a:srgbClr>
            </a:gs>
          </a:gsLst>
          <a:path path="circle">
            <a:fillToRect r="100000" b="100000"/>
          </a:path>
          <a:tileRect l="-100000" t="-100000"/>
        </a:gradFill>
      </dgm:spPr>
      <dgm:t>
        <a:bodyPr/>
        <a:lstStyle/>
        <a:p>
          <a:r>
            <a:rPr lang="ru-RU" sz="1600" baseline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Теплоснабжение </a:t>
          </a:r>
          <a:r>
            <a:rPr lang="ru-RU" sz="1600" baseline="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Медведовского</a:t>
          </a:r>
          <a:r>
            <a:rPr lang="ru-RU" sz="1600" baseline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сельского поселения – 2 209,9 тыс. рублей.</a:t>
          </a:r>
          <a:endParaRPr lang="ru-RU" sz="1600" baseline="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09A9BF62-F480-4519-8F31-2660625B9FC9}" type="parTrans" cxnId="{16D4072A-853A-467E-B9D6-FDCE181277A4}">
      <dgm:prSet/>
      <dgm:spPr/>
      <dgm:t>
        <a:bodyPr/>
        <a:lstStyle/>
        <a:p>
          <a:endParaRPr lang="ru-RU"/>
        </a:p>
      </dgm:t>
    </dgm:pt>
    <dgm:pt modelId="{EBFE99D6-9AC6-44F4-89F5-7C1B5FF90E81}" type="sibTrans" cxnId="{16D4072A-853A-467E-B9D6-FDCE181277A4}">
      <dgm:prSet/>
      <dgm:spPr/>
      <dgm:t>
        <a:bodyPr/>
        <a:lstStyle/>
        <a:p>
          <a:endParaRPr lang="ru-RU"/>
        </a:p>
      </dgm:t>
    </dgm:pt>
    <dgm:pt modelId="{C1F6BFA2-200B-44E6-831B-695899349B9D}">
      <dgm:prSet phldrT="[Текст]" custT="1"/>
      <dgm:spPr>
        <a:gradFill flip="none" rotWithShape="0">
          <a:gsLst>
            <a:gs pos="0">
              <a:srgbClr val="00D694">
                <a:tint val="66000"/>
                <a:satMod val="160000"/>
              </a:srgbClr>
            </a:gs>
            <a:gs pos="50000">
              <a:srgbClr val="00D694">
                <a:tint val="44500"/>
                <a:satMod val="160000"/>
              </a:srgbClr>
            </a:gs>
            <a:gs pos="100000">
              <a:srgbClr val="00D694">
                <a:tint val="23500"/>
                <a:satMod val="160000"/>
              </a:srgbClr>
            </a:gs>
          </a:gsLst>
          <a:path path="circle">
            <a:fillToRect r="100000" b="100000"/>
          </a:path>
          <a:tileRect l="-100000" t="-100000"/>
        </a:gradFill>
      </dgm:spPr>
      <dgm:t>
        <a:bodyPr/>
        <a:lstStyle/>
        <a:p>
          <a:r>
            <a:rPr lang="ru-RU" sz="1600" baseline="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Электроснабженние</a:t>
          </a:r>
          <a:r>
            <a:rPr lang="ru-RU" sz="1600" baseline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aseline="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Медведовского</a:t>
          </a:r>
          <a:r>
            <a:rPr lang="ru-RU" sz="1600" baseline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сельского поселения </a:t>
          </a:r>
          <a:r>
            <a:rPr lang="ru-RU" sz="1600" baseline="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Тимашевского</a:t>
          </a:r>
          <a:r>
            <a:rPr lang="ru-RU" sz="1600" baseline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района (техническое обслуживание линий электропередач – 474,9 тыс. рублей.</a:t>
          </a:r>
          <a:endParaRPr lang="ru-RU" sz="1600" baseline="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531A7DC8-BE86-4681-AD65-6B5057A563C6}" type="parTrans" cxnId="{B3DD25D0-DA77-41A1-801C-B5DE6A3FB4ED}">
      <dgm:prSet/>
      <dgm:spPr/>
      <dgm:t>
        <a:bodyPr/>
        <a:lstStyle/>
        <a:p>
          <a:endParaRPr lang="ru-RU"/>
        </a:p>
      </dgm:t>
    </dgm:pt>
    <dgm:pt modelId="{895651D7-40DB-4FDB-A3F0-AF2EBC0F5F3D}" type="sibTrans" cxnId="{B3DD25D0-DA77-41A1-801C-B5DE6A3FB4ED}">
      <dgm:prSet/>
      <dgm:spPr/>
      <dgm:t>
        <a:bodyPr/>
        <a:lstStyle/>
        <a:p>
          <a:endParaRPr lang="ru-RU"/>
        </a:p>
      </dgm:t>
    </dgm:pt>
    <dgm:pt modelId="{B9984D25-DCB3-49A0-9E39-4048D3020F0D}">
      <dgm:prSet phldrT="[Текст]" custT="1"/>
      <dgm:spPr>
        <a:gradFill flip="none" rotWithShape="0">
          <a:gsLst>
            <a:gs pos="0">
              <a:srgbClr val="00D694">
                <a:tint val="66000"/>
                <a:satMod val="160000"/>
              </a:srgbClr>
            </a:gs>
            <a:gs pos="50000">
              <a:srgbClr val="00D694">
                <a:tint val="44500"/>
                <a:satMod val="160000"/>
              </a:srgbClr>
            </a:gs>
            <a:gs pos="100000">
              <a:srgbClr val="00D694">
                <a:tint val="23500"/>
                <a:satMod val="160000"/>
              </a:srgbClr>
            </a:gs>
          </a:gsLst>
          <a:path path="circle">
            <a:fillToRect r="100000" b="100000"/>
          </a:path>
          <a:tileRect l="-100000" t="-100000"/>
        </a:gradFill>
      </dgm:spPr>
      <dgm:t>
        <a:bodyPr/>
        <a:lstStyle/>
        <a:p>
          <a:r>
            <a:rPr lang="ru-RU" sz="1600" baseline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Водоснабжение и водоотведение </a:t>
          </a:r>
          <a:r>
            <a:rPr lang="ru-RU" sz="1600" baseline="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Медведовского</a:t>
          </a:r>
          <a:r>
            <a:rPr lang="ru-RU" sz="1600" baseline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сельского поселения </a:t>
          </a:r>
          <a:r>
            <a:rPr lang="ru-RU" sz="1600" baseline="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Тиммашевского</a:t>
          </a:r>
          <a:r>
            <a:rPr lang="ru-RU" sz="1600" baseline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района – 2 591,6 тыс. рублей.</a:t>
          </a:r>
          <a:endParaRPr lang="ru-RU" sz="1600" baseline="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A815F72D-1D66-467B-B578-BD71885A133C}" type="parTrans" cxnId="{83AFAF68-50CF-489C-B472-53946C51BA96}">
      <dgm:prSet/>
      <dgm:spPr/>
      <dgm:t>
        <a:bodyPr/>
        <a:lstStyle/>
        <a:p>
          <a:endParaRPr lang="ru-RU"/>
        </a:p>
      </dgm:t>
    </dgm:pt>
    <dgm:pt modelId="{C5066CEA-0E2F-4471-BEFE-5F3483B08AD4}" type="sibTrans" cxnId="{83AFAF68-50CF-489C-B472-53946C51BA96}">
      <dgm:prSet/>
      <dgm:spPr/>
      <dgm:t>
        <a:bodyPr/>
        <a:lstStyle/>
        <a:p>
          <a:endParaRPr lang="ru-RU"/>
        </a:p>
      </dgm:t>
    </dgm:pt>
    <dgm:pt modelId="{E9AFC1A6-09C1-4E01-A448-D234E722B875}" type="pres">
      <dgm:prSet presAssocID="{B9FA7A75-A1ED-49FD-AF9D-2BB2BB930B84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AE4D03E-E3F4-4660-8A09-DCBC1E222221}" type="pres">
      <dgm:prSet presAssocID="{29433C28-0075-4362-A952-CC0A7C0964F1}" presName="node" presStyleLbl="node1" presStyleIdx="0" presStyleCnt="5" custScaleX="77180" custScaleY="312216" custLinFactX="100000" custLinFactNeighborX="136386" custLinFactNeighborY="-7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DFB187-25FA-40BD-B33B-0758EEF377D0}" type="pres">
      <dgm:prSet presAssocID="{6CCF35F9-2070-4B2B-BD26-321694A4B6DA}" presName="sibTrans" presStyleCnt="0"/>
      <dgm:spPr/>
    </dgm:pt>
    <dgm:pt modelId="{D7C5D87F-05EE-4FB0-A56D-1134F71A16FC}" type="pres">
      <dgm:prSet presAssocID="{F2B278F0-2106-429D-917A-61DA1F000E5D}" presName="node" presStyleLbl="node1" presStyleIdx="1" presStyleCnt="5" custScaleX="71663" custScaleY="318588" custLinFactNeighborX="-78055" custLinFactNeighborY="23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CF5FD9-C454-466A-9CA4-0E010A54F507}" type="pres">
      <dgm:prSet presAssocID="{F0878084-9EBA-4FF0-918D-AE64BBF20309}" presName="sibTrans" presStyleCnt="0"/>
      <dgm:spPr/>
    </dgm:pt>
    <dgm:pt modelId="{BD5F27FC-99D0-4416-B411-35FCD5350732}" type="pres">
      <dgm:prSet presAssocID="{08388A1E-ABCE-40E1-AC19-8656F19613EB}" presName="node" presStyleLbl="node1" presStyleIdx="2" presStyleCnt="5" custScaleX="54279" custScaleY="314090" custLinFactNeighborX="4624" custLinFactNeighborY="-86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32B730-5CC0-4D68-962D-C297A59B96A0}" type="pres">
      <dgm:prSet presAssocID="{EBFE99D6-9AC6-44F4-89F5-7C1B5FF90E81}" presName="sibTrans" presStyleCnt="0"/>
      <dgm:spPr/>
    </dgm:pt>
    <dgm:pt modelId="{8558D37B-E0AC-4862-93E0-970529458418}" type="pres">
      <dgm:prSet presAssocID="{C1F6BFA2-200B-44E6-831B-695899349B9D}" presName="node" presStyleLbl="node1" presStyleIdx="3" presStyleCnt="5" custScaleX="54861" custScaleY="314837" custLinFactNeighborX="89017" custLinFactNeighborY="-3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E976B1F-16C9-4C98-A03D-6FFEB2E48979}" type="pres">
      <dgm:prSet presAssocID="{895651D7-40DB-4FDB-A3F0-AF2EBC0F5F3D}" presName="sibTrans" presStyleCnt="0"/>
      <dgm:spPr/>
    </dgm:pt>
    <dgm:pt modelId="{E92D77AF-DBBC-4AF6-A3FA-01E27726C842}" type="pres">
      <dgm:prSet presAssocID="{B9984D25-DCB3-49A0-9E39-4048D3020F0D}" presName="node" presStyleLbl="node1" presStyleIdx="4" presStyleCnt="5" custScaleX="86429" custScaleY="313155" custLinFactX="-100000" custLinFactNeighborX="-113812" custLinFactNeighborY="122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62D76B9-1E4D-435B-AE93-788BED7563EC}" srcId="{B9FA7A75-A1ED-49FD-AF9D-2BB2BB930B84}" destId="{29433C28-0075-4362-A952-CC0A7C0964F1}" srcOrd="0" destOrd="0" parTransId="{20E9DAD8-4127-4152-85CB-3ED11D788148}" sibTransId="{6CCF35F9-2070-4B2B-BD26-321694A4B6DA}"/>
    <dgm:cxn modelId="{B7909EAC-6221-4E36-B6C2-69A356BF848A}" type="presOf" srcId="{F2B278F0-2106-429D-917A-61DA1F000E5D}" destId="{D7C5D87F-05EE-4FB0-A56D-1134F71A16FC}" srcOrd="0" destOrd="0" presId="urn:microsoft.com/office/officeart/2005/8/layout/default#2"/>
    <dgm:cxn modelId="{A08D33AF-548A-4939-9091-CB4D35155439}" type="presOf" srcId="{29433C28-0075-4362-A952-CC0A7C0964F1}" destId="{8AE4D03E-E3F4-4660-8A09-DCBC1E222221}" srcOrd="0" destOrd="0" presId="urn:microsoft.com/office/officeart/2005/8/layout/default#2"/>
    <dgm:cxn modelId="{FFE961D3-D508-476F-84FB-92987763E8C6}" type="presOf" srcId="{B9984D25-DCB3-49A0-9E39-4048D3020F0D}" destId="{E92D77AF-DBBC-4AF6-A3FA-01E27726C842}" srcOrd="0" destOrd="0" presId="urn:microsoft.com/office/officeart/2005/8/layout/default#2"/>
    <dgm:cxn modelId="{AA09519B-D0A2-401F-A285-C0A4D38F9110}" type="presOf" srcId="{08388A1E-ABCE-40E1-AC19-8656F19613EB}" destId="{BD5F27FC-99D0-4416-B411-35FCD5350732}" srcOrd="0" destOrd="0" presId="urn:microsoft.com/office/officeart/2005/8/layout/default#2"/>
    <dgm:cxn modelId="{B0091F78-DABA-44BA-BA8E-AEA2A830E318}" srcId="{B9FA7A75-A1ED-49FD-AF9D-2BB2BB930B84}" destId="{F2B278F0-2106-429D-917A-61DA1F000E5D}" srcOrd="1" destOrd="0" parTransId="{BBCFE739-F7FB-4507-B417-34BC169303E3}" sibTransId="{F0878084-9EBA-4FF0-918D-AE64BBF20309}"/>
    <dgm:cxn modelId="{B3DD25D0-DA77-41A1-801C-B5DE6A3FB4ED}" srcId="{B9FA7A75-A1ED-49FD-AF9D-2BB2BB930B84}" destId="{C1F6BFA2-200B-44E6-831B-695899349B9D}" srcOrd="3" destOrd="0" parTransId="{531A7DC8-BE86-4681-AD65-6B5057A563C6}" sibTransId="{895651D7-40DB-4FDB-A3F0-AF2EBC0F5F3D}"/>
    <dgm:cxn modelId="{16D4072A-853A-467E-B9D6-FDCE181277A4}" srcId="{B9FA7A75-A1ED-49FD-AF9D-2BB2BB930B84}" destId="{08388A1E-ABCE-40E1-AC19-8656F19613EB}" srcOrd="2" destOrd="0" parTransId="{09A9BF62-F480-4519-8F31-2660625B9FC9}" sibTransId="{EBFE99D6-9AC6-44F4-89F5-7C1B5FF90E81}"/>
    <dgm:cxn modelId="{83AFAF68-50CF-489C-B472-53946C51BA96}" srcId="{B9FA7A75-A1ED-49FD-AF9D-2BB2BB930B84}" destId="{B9984D25-DCB3-49A0-9E39-4048D3020F0D}" srcOrd="4" destOrd="0" parTransId="{A815F72D-1D66-467B-B578-BD71885A133C}" sibTransId="{C5066CEA-0E2F-4471-BEFE-5F3483B08AD4}"/>
    <dgm:cxn modelId="{13A59D1D-90D8-4C2E-9CF7-5EB2BC01BE80}" type="presOf" srcId="{C1F6BFA2-200B-44E6-831B-695899349B9D}" destId="{8558D37B-E0AC-4862-93E0-970529458418}" srcOrd="0" destOrd="0" presId="urn:microsoft.com/office/officeart/2005/8/layout/default#2"/>
    <dgm:cxn modelId="{B2C44843-BAE0-4B84-AE0D-AC57A97945F3}" type="presOf" srcId="{B9FA7A75-A1ED-49FD-AF9D-2BB2BB930B84}" destId="{E9AFC1A6-09C1-4E01-A448-D234E722B875}" srcOrd="0" destOrd="0" presId="urn:microsoft.com/office/officeart/2005/8/layout/default#2"/>
    <dgm:cxn modelId="{4C764D20-A5BE-40E3-8875-34ED12D45BE0}" type="presParOf" srcId="{E9AFC1A6-09C1-4E01-A448-D234E722B875}" destId="{8AE4D03E-E3F4-4660-8A09-DCBC1E222221}" srcOrd="0" destOrd="0" presId="urn:microsoft.com/office/officeart/2005/8/layout/default#2"/>
    <dgm:cxn modelId="{0A9E1DB4-DDFD-403F-BC8B-D03411458F30}" type="presParOf" srcId="{E9AFC1A6-09C1-4E01-A448-D234E722B875}" destId="{95DFB187-25FA-40BD-B33B-0758EEF377D0}" srcOrd="1" destOrd="0" presId="urn:microsoft.com/office/officeart/2005/8/layout/default#2"/>
    <dgm:cxn modelId="{02BCA90C-69D2-410B-B88F-AADC0E0086C1}" type="presParOf" srcId="{E9AFC1A6-09C1-4E01-A448-D234E722B875}" destId="{D7C5D87F-05EE-4FB0-A56D-1134F71A16FC}" srcOrd="2" destOrd="0" presId="urn:microsoft.com/office/officeart/2005/8/layout/default#2"/>
    <dgm:cxn modelId="{70D9C0A5-D4AC-49F8-8EFB-4E08A5D4D8FC}" type="presParOf" srcId="{E9AFC1A6-09C1-4E01-A448-D234E722B875}" destId="{D5CF5FD9-C454-466A-9CA4-0E010A54F507}" srcOrd="3" destOrd="0" presId="urn:microsoft.com/office/officeart/2005/8/layout/default#2"/>
    <dgm:cxn modelId="{D9EB7D4A-C4DB-4C31-BE16-D83A234D8BEC}" type="presParOf" srcId="{E9AFC1A6-09C1-4E01-A448-D234E722B875}" destId="{BD5F27FC-99D0-4416-B411-35FCD5350732}" srcOrd="4" destOrd="0" presId="urn:microsoft.com/office/officeart/2005/8/layout/default#2"/>
    <dgm:cxn modelId="{6404C72A-DACA-4610-9CA5-8A03C6DCC305}" type="presParOf" srcId="{E9AFC1A6-09C1-4E01-A448-D234E722B875}" destId="{6132B730-5CC0-4D68-962D-C297A59B96A0}" srcOrd="5" destOrd="0" presId="urn:microsoft.com/office/officeart/2005/8/layout/default#2"/>
    <dgm:cxn modelId="{E3A4BA00-A698-45F5-B7CF-C965EECD8BB4}" type="presParOf" srcId="{E9AFC1A6-09C1-4E01-A448-D234E722B875}" destId="{8558D37B-E0AC-4862-93E0-970529458418}" srcOrd="6" destOrd="0" presId="urn:microsoft.com/office/officeart/2005/8/layout/default#2"/>
    <dgm:cxn modelId="{EFD89FCF-360B-4CEB-A8CB-9177FD0C071B}" type="presParOf" srcId="{E9AFC1A6-09C1-4E01-A448-D234E722B875}" destId="{7E976B1F-16C9-4C98-A03D-6FFEB2E48979}" srcOrd="7" destOrd="0" presId="urn:microsoft.com/office/officeart/2005/8/layout/default#2"/>
    <dgm:cxn modelId="{1A0744D2-AC1E-4003-BC20-1ABB040029DB}" type="presParOf" srcId="{E9AFC1A6-09C1-4E01-A448-D234E722B875}" destId="{E92D77AF-DBBC-4AF6-A3FA-01E27726C842}" srcOrd="8" destOrd="0" presId="urn:microsoft.com/office/officeart/2005/8/layout/default#2"/>
  </dgm:cxnLst>
  <dgm:bg>
    <a:gradFill flip="none" rotWithShape="1">
      <a:gsLst>
        <a:gs pos="0">
          <a:schemeClr val="accent3">
            <a:lumMod val="60000"/>
            <a:lumOff val="40000"/>
            <a:shade val="30000"/>
            <a:satMod val="115000"/>
          </a:schemeClr>
        </a:gs>
        <a:gs pos="50000">
          <a:schemeClr val="accent3">
            <a:lumMod val="60000"/>
            <a:lumOff val="40000"/>
            <a:shade val="67500"/>
            <a:satMod val="115000"/>
          </a:schemeClr>
        </a:gs>
        <a:gs pos="100000">
          <a:schemeClr val="accent3">
            <a:lumMod val="60000"/>
            <a:lumOff val="40000"/>
            <a:shade val="100000"/>
            <a:satMod val="115000"/>
          </a:schemeClr>
        </a:gs>
      </a:gsLst>
      <a:path path="circle">
        <a:fillToRect r="100000" b="100000"/>
      </a:path>
      <a:tileRect l="-100000" t="-100000"/>
    </a:gradFill>
  </dgm:bg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465AAFA-7BFF-45ED-8452-25CA9616EF7F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AFB704A-4BDE-4317-9D85-BC901AD6A1DE}">
      <dgm:prSet phldrT="[Текст]" custT="1"/>
      <dgm:spPr>
        <a:gradFill flip="none" rotWithShape="0">
          <a:gsLst>
            <a:gs pos="0">
              <a:schemeClr val="accent1">
                <a:lumMod val="40000"/>
                <a:lumOff val="60000"/>
                <a:shade val="30000"/>
                <a:satMod val="115000"/>
              </a:schemeClr>
            </a:gs>
            <a:gs pos="50000">
              <a:schemeClr val="accent1">
                <a:lumMod val="40000"/>
                <a:lumOff val="60000"/>
                <a:shade val="67500"/>
                <a:satMod val="115000"/>
              </a:schemeClr>
            </a:gs>
            <a:gs pos="100000">
              <a:schemeClr val="accent1">
                <a:lumMod val="40000"/>
                <a:lumOff val="60000"/>
                <a:shade val="100000"/>
                <a:satMod val="115000"/>
              </a:schemeClr>
            </a:gs>
          </a:gsLst>
          <a:lin ang="5400000" scaled="1"/>
          <a:tileRect/>
        </a:gradFill>
      </dgm:spPr>
      <dgm:t>
        <a:bodyPr/>
        <a:lstStyle/>
        <a:p>
          <a:r>
            <a:rPr lang="ru-RU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Ремонт дополнительного архивного помещения– 106,2 тыс. рублей,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597ABAAD-E9AD-42F6-8A26-52512E1585CD}" type="parTrans" cxnId="{A9EDF82E-9DBF-42F8-B82C-58CB33659D2A}">
      <dgm:prSet/>
      <dgm:spPr/>
      <dgm:t>
        <a:bodyPr/>
        <a:lstStyle/>
        <a:p>
          <a:endParaRPr lang="ru-RU"/>
        </a:p>
      </dgm:t>
    </dgm:pt>
    <dgm:pt modelId="{14050ACA-D216-446C-AAB8-9F9B09380C79}" type="sibTrans" cxnId="{A9EDF82E-9DBF-42F8-B82C-58CB33659D2A}">
      <dgm:prSet/>
      <dgm:spPr/>
      <dgm:t>
        <a:bodyPr/>
        <a:lstStyle/>
        <a:p>
          <a:endParaRPr lang="ru-RU"/>
        </a:p>
      </dgm:t>
    </dgm:pt>
    <dgm:pt modelId="{F0F7AFA9-13F6-4A9D-BEB0-94CA3F1F171C}" type="pres">
      <dgm:prSet presAssocID="{0465AAFA-7BFF-45ED-8452-25CA9616EF7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9072E70-CFAB-4825-BEDE-4CFE6BA3E057}" type="pres">
      <dgm:prSet presAssocID="{1AFB704A-4BDE-4317-9D85-BC901AD6A1DE}" presName="parentText" presStyleLbl="node1" presStyleIdx="0" presStyleCnt="1" custLinFactNeighborX="-405" custLinFactNeighborY="2557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9EDF82E-9DBF-42F8-B82C-58CB33659D2A}" srcId="{0465AAFA-7BFF-45ED-8452-25CA9616EF7F}" destId="{1AFB704A-4BDE-4317-9D85-BC901AD6A1DE}" srcOrd="0" destOrd="0" parTransId="{597ABAAD-E9AD-42F6-8A26-52512E1585CD}" sibTransId="{14050ACA-D216-446C-AAB8-9F9B09380C79}"/>
    <dgm:cxn modelId="{C6B2AB73-704C-444D-8305-503CB59F137C}" type="presOf" srcId="{1AFB704A-4BDE-4317-9D85-BC901AD6A1DE}" destId="{29072E70-CFAB-4825-BEDE-4CFE6BA3E057}" srcOrd="0" destOrd="0" presId="urn:microsoft.com/office/officeart/2005/8/layout/vList2"/>
    <dgm:cxn modelId="{47626D71-CEA2-4161-AFEA-04FDC90630F0}" type="presOf" srcId="{0465AAFA-7BFF-45ED-8452-25CA9616EF7F}" destId="{F0F7AFA9-13F6-4A9D-BEB0-94CA3F1F171C}" srcOrd="0" destOrd="0" presId="urn:microsoft.com/office/officeart/2005/8/layout/vList2"/>
    <dgm:cxn modelId="{7F8917BC-8CA7-43EE-B1CB-91AA725D5226}" type="presParOf" srcId="{F0F7AFA9-13F6-4A9D-BEB0-94CA3F1F171C}" destId="{29072E70-CFAB-4825-BEDE-4CFE6BA3E057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0756480-FB4E-4A73-A0C9-3D582FB0B2BF}" type="doc">
      <dgm:prSet loTypeId="urn:microsoft.com/office/officeart/2005/8/layout/default#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4C2D540-E136-41F0-998F-04068148F0CD}">
      <dgm:prSet phldrT="[Текст]"/>
      <dgm:spPr>
        <a:gradFill flip="none" rotWithShape="0">
          <a:gsLst>
            <a:gs pos="0">
              <a:srgbClr val="FFCC99">
                <a:shade val="30000"/>
                <a:satMod val="115000"/>
              </a:srgbClr>
            </a:gs>
            <a:gs pos="50000">
              <a:srgbClr val="FFCC99">
                <a:shade val="67500"/>
                <a:satMod val="115000"/>
              </a:srgbClr>
            </a:gs>
            <a:gs pos="100000">
              <a:srgbClr val="FFCC99">
                <a:shade val="100000"/>
                <a:satMod val="115000"/>
              </a:srgbClr>
            </a:gs>
          </a:gsLst>
          <a:path path="circle">
            <a:fillToRect l="100000" t="100000"/>
          </a:path>
          <a:tileRect r="-100000" b="-100000"/>
        </a:gradFill>
      </dgm:spPr>
      <dgm:t>
        <a:bodyPr/>
        <a:lstStyle/>
        <a:p>
          <a:r>
            <a: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мероприятия связанные с профессиональной подготовкой, переподготовкой и повышением квалификации – 60,0 тыс. рублей,  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698E28CF-1EA9-426C-B4A3-E97D835B823A}" type="parTrans" cxnId="{7DDF835F-B8BF-45A4-B920-6AC6B5EF13A1}">
      <dgm:prSet/>
      <dgm:spPr/>
      <dgm:t>
        <a:bodyPr/>
        <a:lstStyle/>
        <a:p>
          <a:endParaRPr lang="ru-RU"/>
        </a:p>
      </dgm:t>
    </dgm:pt>
    <dgm:pt modelId="{9DD4D1D0-EA6A-448A-B6AE-0AB537F49F92}" type="sibTrans" cxnId="{7DDF835F-B8BF-45A4-B920-6AC6B5EF13A1}">
      <dgm:prSet/>
      <dgm:spPr/>
      <dgm:t>
        <a:bodyPr/>
        <a:lstStyle/>
        <a:p>
          <a:endParaRPr lang="ru-RU"/>
        </a:p>
      </dgm:t>
    </dgm:pt>
    <dgm:pt modelId="{2973BD7E-E959-49AB-BAD3-DAFE4B8BE0C1}">
      <dgm:prSet phldrT="[Текст]"/>
      <dgm:spPr>
        <a:gradFill flip="none" rotWithShape="0">
          <a:gsLst>
            <a:gs pos="0">
              <a:srgbClr val="FFCC99">
                <a:shade val="30000"/>
                <a:satMod val="115000"/>
              </a:srgbClr>
            </a:gs>
            <a:gs pos="50000">
              <a:srgbClr val="FFCC99">
                <a:shade val="67500"/>
                <a:satMod val="115000"/>
              </a:srgbClr>
            </a:gs>
            <a:gs pos="100000">
              <a:srgbClr val="FFCC99">
                <a:shade val="100000"/>
                <a:satMod val="115000"/>
              </a:srgbClr>
            </a:gs>
          </a:gsLst>
          <a:path path="circle">
            <a:fillToRect l="100000" t="100000"/>
          </a:path>
          <a:tileRect r="-100000" b="-100000"/>
        </a:gradFill>
      </dgm:spPr>
      <dgm:t>
        <a:bodyPr/>
        <a:lstStyle/>
        <a:p>
          <a:r>
            <a: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расходы в части выплат органам территориального общественного самоуправления – 893,1 тыс. рублей, 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9BDB276F-F2D8-4C17-B743-F021A224D2AF}" type="parTrans" cxnId="{128B9E8A-17A0-4AF1-B679-D51B2E5B97F2}">
      <dgm:prSet/>
      <dgm:spPr/>
      <dgm:t>
        <a:bodyPr/>
        <a:lstStyle/>
        <a:p>
          <a:endParaRPr lang="ru-RU"/>
        </a:p>
      </dgm:t>
    </dgm:pt>
    <dgm:pt modelId="{3C6BB694-AF1F-4B54-B77B-43BB9819369E}" type="sibTrans" cxnId="{128B9E8A-17A0-4AF1-B679-D51B2E5B97F2}">
      <dgm:prSet/>
      <dgm:spPr/>
      <dgm:t>
        <a:bodyPr/>
        <a:lstStyle/>
        <a:p>
          <a:endParaRPr lang="ru-RU"/>
        </a:p>
      </dgm:t>
    </dgm:pt>
    <dgm:pt modelId="{E2811876-8551-4C47-8340-C19AB287C9C2}">
      <dgm:prSet phldrT="[Текст]"/>
      <dgm:spPr>
        <a:gradFill flip="none" rotWithShape="0">
          <a:gsLst>
            <a:gs pos="0">
              <a:srgbClr val="FFCC99">
                <a:shade val="30000"/>
                <a:satMod val="115000"/>
              </a:srgbClr>
            </a:gs>
            <a:gs pos="50000">
              <a:srgbClr val="FFCC99">
                <a:shade val="67500"/>
                <a:satMod val="115000"/>
              </a:srgbClr>
            </a:gs>
            <a:gs pos="100000">
              <a:srgbClr val="FFCC99">
                <a:shade val="100000"/>
                <a:satMod val="115000"/>
              </a:srgbClr>
            </a:gs>
          </a:gsLst>
          <a:path path="circle">
            <a:fillToRect l="100000" t="100000"/>
          </a:path>
          <a:tileRect r="-100000" b="-100000"/>
        </a:gradFill>
      </dgm:spPr>
      <dgm:t>
        <a:bodyPr/>
        <a:lstStyle/>
        <a:p>
          <a:r>
            <a: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обеспечение деятельности МУ «Финансово – расчетного учреждения» Медведовского сельского поселения Тимашевского района» - </a:t>
          </a:r>
          <a:r>
            <a: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       3 </a:t>
          </a:r>
          <a:r>
            <a: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546,4 тыс. рублей.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E1D7A1D1-22BF-4121-B9C4-78B04C9241FF}" type="parTrans" cxnId="{8EE2028D-99B7-4805-A541-99D2F6734588}">
      <dgm:prSet/>
      <dgm:spPr/>
      <dgm:t>
        <a:bodyPr/>
        <a:lstStyle/>
        <a:p>
          <a:endParaRPr lang="ru-RU"/>
        </a:p>
      </dgm:t>
    </dgm:pt>
    <dgm:pt modelId="{33C951A8-EDA0-46F3-BEBD-67EC1C48F637}" type="sibTrans" cxnId="{8EE2028D-99B7-4805-A541-99D2F6734588}">
      <dgm:prSet/>
      <dgm:spPr/>
      <dgm:t>
        <a:bodyPr/>
        <a:lstStyle/>
        <a:p>
          <a:endParaRPr lang="ru-RU"/>
        </a:p>
      </dgm:t>
    </dgm:pt>
    <dgm:pt modelId="{004C937B-BE5C-4484-B190-418CF26F903A}" type="pres">
      <dgm:prSet presAssocID="{80756480-FB4E-4A73-A0C9-3D582FB0B2BF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47807E8-81DB-4848-8B2C-B45F29FD086B}" type="pres">
      <dgm:prSet presAssocID="{F4C2D540-E136-41F0-998F-04068148F0CD}" presName="node" presStyleLbl="node1" presStyleIdx="0" presStyleCnt="3" custLinFactY="11910" custLinFactNeighborX="47962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2CB05C-8192-4AA6-9D3C-C87A96C339FD}" type="pres">
      <dgm:prSet presAssocID="{9DD4D1D0-EA6A-448A-B6AE-0AB537F49F92}" presName="sibTrans" presStyleCnt="0"/>
      <dgm:spPr/>
    </dgm:pt>
    <dgm:pt modelId="{7BF111AF-6EAA-4D92-8FF1-1F4C6BAEC96C}" type="pres">
      <dgm:prSet presAssocID="{2973BD7E-E959-49AB-BAD3-DAFE4B8BE0C1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847522-DE2E-499A-8B75-26403747A6A2}" type="pres">
      <dgm:prSet presAssocID="{3C6BB694-AF1F-4B54-B77B-43BB9819369E}" presName="sibTrans" presStyleCnt="0"/>
      <dgm:spPr/>
    </dgm:pt>
    <dgm:pt modelId="{1BCF3877-570C-45DA-9478-B7F35B6B9980}" type="pres">
      <dgm:prSet presAssocID="{E2811876-8551-4C47-8340-C19AB287C9C2}" presName="node" presStyleLbl="node1" presStyleIdx="2" presStyleCnt="3" custLinFactY="-14079" custLinFactNeighborX="-62633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28B9E8A-17A0-4AF1-B679-D51B2E5B97F2}" srcId="{80756480-FB4E-4A73-A0C9-3D582FB0B2BF}" destId="{2973BD7E-E959-49AB-BAD3-DAFE4B8BE0C1}" srcOrd="1" destOrd="0" parTransId="{9BDB276F-F2D8-4C17-B743-F021A224D2AF}" sibTransId="{3C6BB694-AF1F-4B54-B77B-43BB9819369E}"/>
    <dgm:cxn modelId="{7DDF835F-B8BF-45A4-B920-6AC6B5EF13A1}" srcId="{80756480-FB4E-4A73-A0C9-3D582FB0B2BF}" destId="{F4C2D540-E136-41F0-998F-04068148F0CD}" srcOrd="0" destOrd="0" parTransId="{698E28CF-1EA9-426C-B4A3-E97D835B823A}" sibTransId="{9DD4D1D0-EA6A-448A-B6AE-0AB537F49F92}"/>
    <dgm:cxn modelId="{FA49D33D-84E4-4B9C-9118-44DCE8A0B56D}" type="presOf" srcId="{2973BD7E-E959-49AB-BAD3-DAFE4B8BE0C1}" destId="{7BF111AF-6EAA-4D92-8FF1-1F4C6BAEC96C}" srcOrd="0" destOrd="0" presId="urn:microsoft.com/office/officeart/2005/8/layout/default#3"/>
    <dgm:cxn modelId="{8EE2028D-99B7-4805-A541-99D2F6734588}" srcId="{80756480-FB4E-4A73-A0C9-3D582FB0B2BF}" destId="{E2811876-8551-4C47-8340-C19AB287C9C2}" srcOrd="2" destOrd="0" parTransId="{E1D7A1D1-22BF-4121-B9C4-78B04C9241FF}" sibTransId="{33C951A8-EDA0-46F3-BEBD-67EC1C48F637}"/>
    <dgm:cxn modelId="{A1EB899B-7B8E-41A1-80F6-8786DBD1DEBA}" type="presOf" srcId="{E2811876-8551-4C47-8340-C19AB287C9C2}" destId="{1BCF3877-570C-45DA-9478-B7F35B6B9980}" srcOrd="0" destOrd="0" presId="urn:microsoft.com/office/officeart/2005/8/layout/default#3"/>
    <dgm:cxn modelId="{8E97EBA8-B96E-485E-878A-238FE248C5D7}" type="presOf" srcId="{80756480-FB4E-4A73-A0C9-3D582FB0B2BF}" destId="{004C937B-BE5C-4484-B190-418CF26F903A}" srcOrd="0" destOrd="0" presId="urn:microsoft.com/office/officeart/2005/8/layout/default#3"/>
    <dgm:cxn modelId="{612FA027-EC71-4A2F-B94C-863487101F01}" type="presOf" srcId="{F4C2D540-E136-41F0-998F-04068148F0CD}" destId="{C47807E8-81DB-4848-8B2C-B45F29FD086B}" srcOrd="0" destOrd="0" presId="urn:microsoft.com/office/officeart/2005/8/layout/default#3"/>
    <dgm:cxn modelId="{A980BF10-7706-40C5-B6DE-BA9A90625766}" type="presParOf" srcId="{004C937B-BE5C-4484-B190-418CF26F903A}" destId="{C47807E8-81DB-4848-8B2C-B45F29FD086B}" srcOrd="0" destOrd="0" presId="urn:microsoft.com/office/officeart/2005/8/layout/default#3"/>
    <dgm:cxn modelId="{3A54A630-1B74-4506-A097-2A4555E87C62}" type="presParOf" srcId="{004C937B-BE5C-4484-B190-418CF26F903A}" destId="{4C2CB05C-8192-4AA6-9D3C-C87A96C339FD}" srcOrd="1" destOrd="0" presId="urn:microsoft.com/office/officeart/2005/8/layout/default#3"/>
    <dgm:cxn modelId="{DEBE5D78-E74E-4980-BC58-631669B9E810}" type="presParOf" srcId="{004C937B-BE5C-4484-B190-418CF26F903A}" destId="{7BF111AF-6EAA-4D92-8FF1-1F4C6BAEC96C}" srcOrd="2" destOrd="0" presId="urn:microsoft.com/office/officeart/2005/8/layout/default#3"/>
    <dgm:cxn modelId="{9D84852B-697A-489F-82FC-7BFC8583E504}" type="presParOf" srcId="{004C937B-BE5C-4484-B190-418CF26F903A}" destId="{0B847522-DE2E-499A-8B75-26403747A6A2}" srcOrd="3" destOrd="0" presId="urn:microsoft.com/office/officeart/2005/8/layout/default#3"/>
    <dgm:cxn modelId="{F449BA22-9674-470E-A6FC-8A50E48E9889}" type="presParOf" srcId="{004C937B-BE5C-4484-B190-418CF26F903A}" destId="{1BCF3877-570C-45DA-9478-B7F35B6B9980}" srcOrd="4" destOrd="0" presId="urn:microsoft.com/office/officeart/2005/8/layout/default#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0756480-FB4E-4A73-A0C9-3D582FB0B2BF}" type="doc">
      <dgm:prSet loTypeId="urn:microsoft.com/office/officeart/2005/8/layout/default#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4C2D540-E136-41F0-998F-04068148F0CD}">
      <dgm:prSet phldrT="[Текст]"/>
      <dgm:spPr>
        <a:gradFill flip="none" rotWithShape="0">
          <a:gsLst>
            <a:gs pos="0">
              <a:srgbClr val="FFCC99">
                <a:shade val="30000"/>
                <a:satMod val="115000"/>
              </a:srgbClr>
            </a:gs>
            <a:gs pos="50000">
              <a:srgbClr val="FFCC99">
                <a:shade val="67500"/>
                <a:satMod val="115000"/>
              </a:srgbClr>
            </a:gs>
            <a:gs pos="100000">
              <a:srgbClr val="FFCC99">
                <a:shade val="100000"/>
                <a:satMod val="115000"/>
              </a:srgbClr>
            </a:gs>
          </a:gsLst>
          <a:path path="circle">
            <a:fillToRect l="100000" t="100000"/>
          </a:path>
          <a:tileRect r="-100000" b="-100000"/>
        </a:gradFill>
      </dgm:spPr>
      <dgm:t>
        <a:bodyPr/>
        <a:lstStyle/>
        <a:p>
          <a:r>
            <a: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Благоустройство парка ст. Медведовской расположенного по адресу ул. Пушкина 3 Г– 3 470,0 тыс. рублей  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698E28CF-1EA9-426C-B4A3-E97D835B823A}" type="parTrans" cxnId="{7DDF835F-B8BF-45A4-B920-6AC6B5EF13A1}">
      <dgm:prSet/>
      <dgm:spPr/>
      <dgm:t>
        <a:bodyPr/>
        <a:lstStyle/>
        <a:p>
          <a:endParaRPr lang="ru-RU"/>
        </a:p>
      </dgm:t>
    </dgm:pt>
    <dgm:pt modelId="{9DD4D1D0-EA6A-448A-B6AE-0AB537F49F92}" type="sibTrans" cxnId="{7DDF835F-B8BF-45A4-B920-6AC6B5EF13A1}">
      <dgm:prSet/>
      <dgm:spPr/>
      <dgm:t>
        <a:bodyPr/>
        <a:lstStyle/>
        <a:p>
          <a:endParaRPr lang="ru-RU"/>
        </a:p>
      </dgm:t>
    </dgm:pt>
    <dgm:pt modelId="{22EF1623-D2D4-4D6E-8F58-181BF54F4F88}">
      <dgm:prSet phldrT="[Текст]"/>
      <dgm:spPr>
        <a:gradFill flip="none" rotWithShape="0">
          <a:gsLst>
            <a:gs pos="0">
              <a:srgbClr val="FFCC99">
                <a:shade val="30000"/>
                <a:satMod val="115000"/>
              </a:srgbClr>
            </a:gs>
            <a:gs pos="50000">
              <a:srgbClr val="FFCC99">
                <a:shade val="67500"/>
                <a:satMod val="115000"/>
              </a:srgbClr>
            </a:gs>
            <a:gs pos="100000">
              <a:srgbClr val="FFCC99">
                <a:shade val="100000"/>
                <a:satMod val="115000"/>
              </a:srgbClr>
            </a:gs>
          </a:gsLst>
          <a:path path="circle">
            <a:fillToRect l="100000" t="100000"/>
          </a:path>
          <a:tileRect r="-100000" b="-100000"/>
        </a:gradFill>
      </dgm:spPr>
      <dgm:t>
        <a:bodyPr/>
        <a:lstStyle/>
        <a:p>
          <a:r>
            <a: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Проектирование и благоустройство придомовых территорий по ул. Мира между домами № 144 и № 148 – 480,0 тыс.рублей</a:t>
          </a:r>
          <a:endParaRPr lang="ru-RU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6502F53E-5BE4-4772-A9C0-3A3A425B5E4B}" type="parTrans" cxnId="{650C2119-0DD1-4801-A3BB-55877850BB59}">
      <dgm:prSet/>
      <dgm:spPr/>
      <dgm:t>
        <a:bodyPr/>
        <a:lstStyle/>
        <a:p>
          <a:endParaRPr lang="ru-RU"/>
        </a:p>
      </dgm:t>
    </dgm:pt>
    <dgm:pt modelId="{225BE1CB-FEC8-4612-BC8D-00274B6B41B4}" type="sibTrans" cxnId="{650C2119-0DD1-4801-A3BB-55877850BB59}">
      <dgm:prSet/>
      <dgm:spPr/>
      <dgm:t>
        <a:bodyPr/>
        <a:lstStyle/>
        <a:p>
          <a:endParaRPr lang="ru-RU"/>
        </a:p>
      </dgm:t>
    </dgm:pt>
    <dgm:pt modelId="{004C937B-BE5C-4484-B190-418CF26F903A}" type="pres">
      <dgm:prSet presAssocID="{80756480-FB4E-4A73-A0C9-3D582FB0B2BF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47807E8-81DB-4848-8B2C-B45F29FD086B}" type="pres">
      <dgm:prSet presAssocID="{F4C2D540-E136-41F0-998F-04068148F0CD}" presName="node" presStyleLbl="node1" presStyleIdx="0" presStyleCnt="2" custScaleX="31336" custScaleY="52073" custLinFactNeighborX="-8419" custLinFactNeighborY="-79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D1608E-B63E-4666-B143-E8F621E6BAEC}" type="pres">
      <dgm:prSet presAssocID="{9DD4D1D0-EA6A-448A-B6AE-0AB537F49F92}" presName="sibTrans" presStyleCnt="0"/>
      <dgm:spPr/>
    </dgm:pt>
    <dgm:pt modelId="{29C4190C-301A-4F3B-864E-DC8C780C5BE9}" type="pres">
      <dgm:prSet presAssocID="{22EF1623-D2D4-4D6E-8F58-181BF54F4F88}" presName="node" presStyleLbl="node1" presStyleIdx="1" presStyleCnt="2" custScaleX="31279" custScaleY="49341" custLinFactNeighborX="4991" custLinFactNeighborY="-91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F2F6FAF-4530-4AEA-9072-4838334C7F7C}" type="presOf" srcId="{80756480-FB4E-4A73-A0C9-3D582FB0B2BF}" destId="{004C937B-BE5C-4484-B190-418CF26F903A}" srcOrd="0" destOrd="0" presId="urn:microsoft.com/office/officeart/2005/8/layout/default#3"/>
    <dgm:cxn modelId="{7DDF835F-B8BF-45A4-B920-6AC6B5EF13A1}" srcId="{80756480-FB4E-4A73-A0C9-3D582FB0B2BF}" destId="{F4C2D540-E136-41F0-998F-04068148F0CD}" srcOrd="0" destOrd="0" parTransId="{698E28CF-1EA9-426C-B4A3-E97D835B823A}" sibTransId="{9DD4D1D0-EA6A-448A-B6AE-0AB537F49F92}"/>
    <dgm:cxn modelId="{7E0127D6-F228-4209-87E3-85156E6E5BEB}" type="presOf" srcId="{22EF1623-D2D4-4D6E-8F58-181BF54F4F88}" destId="{29C4190C-301A-4F3B-864E-DC8C780C5BE9}" srcOrd="0" destOrd="0" presId="urn:microsoft.com/office/officeart/2005/8/layout/default#3"/>
    <dgm:cxn modelId="{650C2119-0DD1-4801-A3BB-55877850BB59}" srcId="{80756480-FB4E-4A73-A0C9-3D582FB0B2BF}" destId="{22EF1623-D2D4-4D6E-8F58-181BF54F4F88}" srcOrd="1" destOrd="0" parTransId="{6502F53E-5BE4-4772-A9C0-3A3A425B5E4B}" sibTransId="{225BE1CB-FEC8-4612-BC8D-00274B6B41B4}"/>
    <dgm:cxn modelId="{5EAD6BFA-6953-4534-80F7-6DBE5D3C8F4C}" type="presOf" srcId="{F4C2D540-E136-41F0-998F-04068148F0CD}" destId="{C47807E8-81DB-4848-8B2C-B45F29FD086B}" srcOrd="0" destOrd="0" presId="urn:microsoft.com/office/officeart/2005/8/layout/default#3"/>
    <dgm:cxn modelId="{3E8BAC27-A972-45EC-BD4D-62D58435F300}" type="presParOf" srcId="{004C937B-BE5C-4484-B190-418CF26F903A}" destId="{C47807E8-81DB-4848-8B2C-B45F29FD086B}" srcOrd="0" destOrd="0" presId="urn:microsoft.com/office/officeart/2005/8/layout/default#3"/>
    <dgm:cxn modelId="{AAC33B51-059E-4089-B683-D1543248D4B7}" type="presParOf" srcId="{004C937B-BE5C-4484-B190-418CF26F903A}" destId="{99D1608E-B63E-4666-B143-E8F621E6BAEC}" srcOrd="1" destOrd="0" presId="urn:microsoft.com/office/officeart/2005/8/layout/default#3"/>
    <dgm:cxn modelId="{7569F34A-F584-4BB3-9CF6-4E94449C844E}" type="presParOf" srcId="{004C937B-BE5C-4484-B190-418CF26F903A}" destId="{29C4190C-301A-4F3B-864E-DC8C780C5BE9}" srcOrd="2" destOrd="0" presId="urn:microsoft.com/office/officeart/2005/8/layout/default#3"/>
  </dgm:cxnLst>
  <dgm:bg/>
  <dgm:whole/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1A52E9C-4738-4644-AE8B-58E1659FD895}">
      <dsp:nvSpPr>
        <dsp:cNvPr id="0" name=""/>
        <dsp:cNvSpPr/>
      </dsp:nvSpPr>
      <dsp:spPr>
        <a:xfrm>
          <a:off x="0" y="0"/>
          <a:ext cx="7704429" cy="849420"/>
        </a:xfrm>
        <a:prstGeom prst="roundRect">
          <a:avLst/>
        </a:prstGeom>
        <a:gradFill flip="none" rotWithShape="0">
          <a:gsLst>
            <a:gs pos="0">
              <a:srgbClr val="FFC000">
                <a:tint val="66000"/>
                <a:satMod val="160000"/>
              </a:srgbClr>
            </a:gs>
            <a:gs pos="50000">
              <a:srgbClr val="FFC000">
                <a:tint val="44500"/>
                <a:satMod val="160000"/>
              </a:srgbClr>
            </a:gs>
            <a:gs pos="100000">
              <a:srgbClr val="FFC000">
                <a:tint val="23500"/>
                <a:satMod val="160000"/>
              </a:srgbClr>
            </a:gs>
          </a:gsLst>
          <a:lin ang="18900000" scaled="1"/>
          <a:tileRect/>
        </a:gra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>
              <a:solidFill>
                <a:schemeClr val="tx1"/>
              </a:solidFill>
            </a:rPr>
            <a:t>проведение межевых работ в отношении земельных участков на постановкой на кадастровый учет – 119,0 тыс. рублей, </a:t>
          </a:r>
          <a:endParaRPr lang="ru-RU" sz="2200" kern="1200" dirty="0"/>
        </a:p>
      </dsp:txBody>
      <dsp:txXfrm>
        <a:off x="0" y="0"/>
        <a:ext cx="7704429" cy="849420"/>
      </dsp:txXfrm>
    </dsp:sp>
    <dsp:sp modelId="{BCD09630-317F-48C9-8D7F-2068B2679EE1}">
      <dsp:nvSpPr>
        <dsp:cNvPr id="0" name=""/>
        <dsp:cNvSpPr/>
      </dsp:nvSpPr>
      <dsp:spPr>
        <a:xfrm>
          <a:off x="0" y="913057"/>
          <a:ext cx="7704429" cy="849420"/>
        </a:xfrm>
        <a:prstGeom prst="roundRect">
          <a:avLst/>
        </a:prstGeom>
        <a:gradFill flip="none" rotWithShape="0">
          <a:gsLst>
            <a:gs pos="0">
              <a:srgbClr val="CC6600">
                <a:tint val="66000"/>
                <a:satMod val="160000"/>
              </a:srgbClr>
            </a:gs>
            <a:gs pos="50000">
              <a:srgbClr val="CC6600">
                <a:tint val="44500"/>
                <a:satMod val="160000"/>
              </a:srgbClr>
            </a:gs>
            <a:gs pos="100000">
              <a:srgbClr val="CC6600">
                <a:tint val="23500"/>
                <a:satMod val="160000"/>
              </a:srgbClr>
            </a:gs>
          </a:gsLst>
          <a:lin ang="13500000" scaled="1"/>
          <a:tileRect/>
        </a:gra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>
              <a:solidFill>
                <a:schemeClr val="tx1"/>
              </a:solidFill>
            </a:rPr>
            <a:t>изготовление технических планов, кадастровых паспортов на объекты недвижимости – 184,0 тыс. рублей,</a:t>
          </a:r>
          <a:endParaRPr lang="ru-RU" sz="2200" kern="1200" dirty="0"/>
        </a:p>
      </dsp:txBody>
      <dsp:txXfrm>
        <a:off x="0" y="913057"/>
        <a:ext cx="7704429" cy="849420"/>
      </dsp:txXfrm>
    </dsp:sp>
    <dsp:sp modelId="{B4558B96-DF86-4656-A01B-59098382F228}">
      <dsp:nvSpPr>
        <dsp:cNvPr id="0" name=""/>
        <dsp:cNvSpPr/>
      </dsp:nvSpPr>
      <dsp:spPr>
        <a:xfrm>
          <a:off x="0" y="1825837"/>
          <a:ext cx="7704429" cy="849420"/>
        </a:xfrm>
        <a:prstGeom prst="roundRect">
          <a:avLst/>
        </a:prstGeom>
        <a:gradFill flip="none" rotWithShape="0">
          <a:gsLst>
            <a:gs pos="0">
              <a:schemeClr val="accent3">
                <a:lumMod val="75000"/>
                <a:tint val="66000"/>
                <a:satMod val="160000"/>
              </a:schemeClr>
            </a:gs>
            <a:gs pos="50000">
              <a:schemeClr val="accent3">
                <a:lumMod val="75000"/>
                <a:tint val="44500"/>
                <a:satMod val="160000"/>
              </a:schemeClr>
            </a:gs>
            <a:gs pos="100000">
              <a:schemeClr val="accent3">
                <a:lumMod val="75000"/>
                <a:tint val="23500"/>
                <a:satMod val="160000"/>
              </a:schemeClr>
            </a:gs>
          </a:gsLst>
          <a:path path="circle">
            <a:fillToRect l="50000" t="50000" r="50000" b="50000"/>
          </a:path>
          <a:tileRect/>
        </a:gra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>
              <a:solidFill>
                <a:schemeClr val="tx1"/>
              </a:solidFill>
            </a:rPr>
            <a:t>проведение рыночной оценки объектов недвижимости – 10,0 тыс. рублей,</a:t>
          </a:r>
          <a:endParaRPr lang="ru-RU" sz="2200" kern="1200" dirty="0"/>
        </a:p>
      </dsp:txBody>
      <dsp:txXfrm>
        <a:off x="0" y="1825837"/>
        <a:ext cx="7704429" cy="849420"/>
      </dsp:txXfrm>
    </dsp:sp>
    <dsp:sp modelId="{C79B0E03-0329-49A6-A4BE-FC99F8BA4988}">
      <dsp:nvSpPr>
        <dsp:cNvPr id="0" name=""/>
        <dsp:cNvSpPr/>
      </dsp:nvSpPr>
      <dsp:spPr>
        <a:xfrm>
          <a:off x="0" y="2687101"/>
          <a:ext cx="7704429" cy="849420"/>
        </a:xfrm>
        <a:prstGeom prst="roundRect">
          <a:avLst/>
        </a:prstGeom>
        <a:gradFill flip="none" rotWithShape="0">
          <a:gsLst>
            <a:gs pos="0">
              <a:schemeClr val="tx2">
                <a:lumMod val="60000"/>
                <a:lumOff val="40000"/>
                <a:shade val="30000"/>
                <a:satMod val="115000"/>
              </a:schemeClr>
            </a:gs>
            <a:gs pos="50000">
              <a:schemeClr val="tx2">
                <a:lumMod val="60000"/>
                <a:lumOff val="40000"/>
                <a:shade val="67500"/>
                <a:satMod val="115000"/>
              </a:schemeClr>
            </a:gs>
            <a:gs pos="100000">
              <a:schemeClr val="tx2">
                <a:lumMod val="60000"/>
                <a:lumOff val="40000"/>
                <a:shade val="100000"/>
                <a:satMod val="115000"/>
              </a:schemeClr>
            </a:gs>
          </a:gsLst>
          <a:path path="circle">
            <a:fillToRect l="100000" b="100000"/>
          </a:path>
          <a:tileRect t="-100000" r="-100000"/>
        </a:gra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>
              <a:solidFill>
                <a:schemeClr val="tx1"/>
              </a:solidFill>
            </a:rPr>
            <a:t>содержание имущества находящегося в казне Медведовского сельского поселения Тимашевского района – 154,9 </a:t>
          </a:r>
          <a:r>
            <a:rPr lang="ru-RU" sz="2200" kern="1200" dirty="0" err="1" smtClean="0">
              <a:solidFill>
                <a:schemeClr val="tx1"/>
              </a:solidFill>
            </a:rPr>
            <a:t>тыс</a:t>
          </a:r>
          <a:endParaRPr lang="ru-RU" sz="2200" kern="1200" dirty="0"/>
        </a:p>
      </dsp:txBody>
      <dsp:txXfrm>
        <a:off x="0" y="2687101"/>
        <a:ext cx="7704429" cy="84942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174CB95-BB58-4F30-8DD4-9BFFE40E72D9}">
      <dsp:nvSpPr>
        <dsp:cNvPr id="0" name=""/>
        <dsp:cNvSpPr/>
      </dsp:nvSpPr>
      <dsp:spPr>
        <a:xfrm>
          <a:off x="118593" y="3074"/>
          <a:ext cx="2082118" cy="1249271"/>
        </a:xfrm>
        <a:prstGeom prst="rect">
          <a:avLst/>
        </a:prstGeom>
        <a:gradFill flip="none" rotWithShape="0">
          <a:gsLst>
            <a:gs pos="0">
              <a:schemeClr val="accent5">
                <a:lumMod val="40000"/>
                <a:lumOff val="60000"/>
                <a:shade val="30000"/>
                <a:satMod val="115000"/>
              </a:schemeClr>
            </a:gs>
            <a:gs pos="50000">
              <a:schemeClr val="accent5">
                <a:lumMod val="40000"/>
                <a:lumOff val="60000"/>
                <a:shade val="67500"/>
                <a:satMod val="115000"/>
              </a:schemeClr>
            </a:gs>
            <a:gs pos="100000">
              <a:schemeClr val="accent5">
                <a:lumMod val="40000"/>
                <a:lumOff val="60000"/>
                <a:shade val="100000"/>
                <a:satMod val="115000"/>
              </a:schemeClr>
            </a:gs>
          </a:gsLst>
          <a:path path="circle">
            <a:fillToRect l="100000" b="100000"/>
          </a:path>
          <a:tileRect t="-100000" r="-100000"/>
        </a:gra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</a:rPr>
            <a:t>Ремонт гравийных дорог – 446,0 тыс. рублей, </a:t>
          </a:r>
          <a:endParaRPr lang="ru-RU" sz="1400" kern="1200" dirty="0"/>
        </a:p>
      </dsp:txBody>
      <dsp:txXfrm>
        <a:off x="118593" y="3074"/>
        <a:ext cx="2082118" cy="1249271"/>
      </dsp:txXfrm>
    </dsp:sp>
    <dsp:sp modelId="{104A9678-AB07-436B-9022-6291A493B32A}">
      <dsp:nvSpPr>
        <dsp:cNvPr id="0" name=""/>
        <dsp:cNvSpPr/>
      </dsp:nvSpPr>
      <dsp:spPr>
        <a:xfrm>
          <a:off x="2408923" y="3074"/>
          <a:ext cx="2082118" cy="1249271"/>
        </a:xfrm>
        <a:prstGeom prst="rect">
          <a:avLst/>
        </a:prstGeom>
        <a:gradFill flip="none" rotWithShape="0">
          <a:gsLst>
            <a:gs pos="0">
              <a:schemeClr val="accent5">
                <a:lumMod val="40000"/>
                <a:lumOff val="60000"/>
                <a:shade val="30000"/>
                <a:satMod val="115000"/>
              </a:schemeClr>
            </a:gs>
            <a:gs pos="50000">
              <a:schemeClr val="accent5">
                <a:lumMod val="40000"/>
                <a:lumOff val="60000"/>
                <a:shade val="67500"/>
                <a:satMod val="115000"/>
              </a:schemeClr>
            </a:gs>
            <a:gs pos="100000">
              <a:schemeClr val="accent5">
                <a:lumMod val="40000"/>
                <a:lumOff val="60000"/>
                <a:shade val="100000"/>
                <a:satMod val="115000"/>
              </a:schemeClr>
            </a:gs>
          </a:gsLst>
          <a:path path="circle">
            <a:fillToRect l="100000" b="100000"/>
          </a:path>
          <a:tileRect t="-100000" r="-100000"/>
        </a:gra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</a:rPr>
            <a:t>Ремонт асфальтобетонных дорог – 2083,2 тыс. рублей,</a:t>
          </a:r>
          <a:endParaRPr lang="ru-RU" sz="1400" kern="1200" dirty="0"/>
        </a:p>
      </dsp:txBody>
      <dsp:txXfrm>
        <a:off x="2408923" y="3074"/>
        <a:ext cx="2082118" cy="1249271"/>
      </dsp:txXfrm>
    </dsp:sp>
    <dsp:sp modelId="{1E2D670A-4BAB-48B0-BDE2-8812903F7EBC}">
      <dsp:nvSpPr>
        <dsp:cNvPr id="0" name=""/>
        <dsp:cNvSpPr/>
      </dsp:nvSpPr>
      <dsp:spPr>
        <a:xfrm>
          <a:off x="4699253" y="3074"/>
          <a:ext cx="2082118" cy="1249271"/>
        </a:xfrm>
        <a:prstGeom prst="rect">
          <a:avLst/>
        </a:prstGeom>
        <a:gradFill flip="none" rotWithShape="0">
          <a:gsLst>
            <a:gs pos="0">
              <a:schemeClr val="accent5">
                <a:lumMod val="40000"/>
                <a:lumOff val="60000"/>
                <a:shade val="30000"/>
                <a:satMod val="115000"/>
              </a:schemeClr>
            </a:gs>
            <a:gs pos="50000">
              <a:schemeClr val="accent5">
                <a:lumMod val="40000"/>
                <a:lumOff val="60000"/>
                <a:shade val="67500"/>
                <a:satMod val="115000"/>
              </a:schemeClr>
            </a:gs>
            <a:gs pos="100000">
              <a:schemeClr val="accent5">
                <a:lumMod val="40000"/>
                <a:lumOff val="60000"/>
                <a:shade val="100000"/>
                <a:satMod val="115000"/>
              </a:schemeClr>
            </a:gs>
          </a:gsLst>
          <a:path path="circle">
            <a:fillToRect l="100000" b="100000"/>
          </a:path>
          <a:tileRect t="-100000" r="-100000"/>
        </a:gra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</a:rPr>
            <a:t>Грейдирование дорог местного значения  - 316,4 тыс. рублей,</a:t>
          </a:r>
          <a:endParaRPr lang="ru-RU" sz="1400" kern="1200" dirty="0"/>
        </a:p>
      </dsp:txBody>
      <dsp:txXfrm>
        <a:off x="4699253" y="3074"/>
        <a:ext cx="2082118" cy="1249271"/>
      </dsp:txXfrm>
    </dsp:sp>
    <dsp:sp modelId="{485B69BF-F9A6-49E7-8CE7-E213BBA1E548}">
      <dsp:nvSpPr>
        <dsp:cNvPr id="0" name=""/>
        <dsp:cNvSpPr/>
      </dsp:nvSpPr>
      <dsp:spPr>
        <a:xfrm>
          <a:off x="118593" y="1460556"/>
          <a:ext cx="2082118" cy="1249271"/>
        </a:xfrm>
        <a:prstGeom prst="rect">
          <a:avLst/>
        </a:prstGeom>
        <a:gradFill flip="none" rotWithShape="0">
          <a:gsLst>
            <a:gs pos="0">
              <a:schemeClr val="accent5">
                <a:lumMod val="40000"/>
                <a:lumOff val="60000"/>
                <a:shade val="30000"/>
                <a:satMod val="115000"/>
              </a:schemeClr>
            </a:gs>
            <a:gs pos="50000">
              <a:schemeClr val="accent5">
                <a:lumMod val="40000"/>
                <a:lumOff val="60000"/>
                <a:shade val="67500"/>
                <a:satMod val="115000"/>
              </a:schemeClr>
            </a:gs>
            <a:gs pos="100000">
              <a:schemeClr val="accent5">
                <a:lumMod val="40000"/>
                <a:lumOff val="60000"/>
                <a:shade val="100000"/>
                <a:satMod val="115000"/>
              </a:schemeClr>
            </a:gs>
          </a:gsLst>
          <a:path path="circle">
            <a:fillToRect l="100000" b="100000"/>
          </a:path>
          <a:tileRect t="-100000" r="-100000"/>
        </a:gra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</a:rPr>
            <a:t>Выполнение работ по зимнему содержанию дорог местного значения – 632,9 тыс. рублей,</a:t>
          </a:r>
          <a:endParaRPr lang="ru-RU" sz="1400" kern="1200" dirty="0"/>
        </a:p>
      </dsp:txBody>
      <dsp:txXfrm>
        <a:off x="118593" y="1460556"/>
        <a:ext cx="2082118" cy="1249271"/>
      </dsp:txXfrm>
    </dsp:sp>
    <dsp:sp modelId="{2D6050DB-CEBC-4AAC-AED6-75E83C27E0A8}">
      <dsp:nvSpPr>
        <dsp:cNvPr id="0" name=""/>
        <dsp:cNvSpPr/>
      </dsp:nvSpPr>
      <dsp:spPr>
        <a:xfrm>
          <a:off x="2408923" y="1460556"/>
          <a:ext cx="2082118" cy="1249271"/>
        </a:xfrm>
        <a:prstGeom prst="rect">
          <a:avLst/>
        </a:prstGeom>
        <a:gradFill flip="none" rotWithShape="0">
          <a:gsLst>
            <a:gs pos="0">
              <a:schemeClr val="accent5">
                <a:lumMod val="40000"/>
                <a:lumOff val="60000"/>
                <a:shade val="30000"/>
                <a:satMod val="115000"/>
              </a:schemeClr>
            </a:gs>
            <a:gs pos="50000">
              <a:schemeClr val="accent5">
                <a:lumMod val="40000"/>
                <a:lumOff val="60000"/>
                <a:shade val="67500"/>
                <a:satMod val="115000"/>
              </a:schemeClr>
            </a:gs>
            <a:gs pos="100000">
              <a:schemeClr val="accent5">
                <a:lumMod val="40000"/>
                <a:lumOff val="60000"/>
                <a:shade val="100000"/>
                <a:satMod val="115000"/>
              </a:schemeClr>
            </a:gs>
          </a:gsLst>
          <a:path path="circle">
            <a:fillToRect l="100000" b="100000"/>
          </a:path>
          <a:tileRect t="-100000" r="-100000"/>
        </a:gra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</a:rPr>
            <a:t>Нанесение горизонтальной дорожной разметки и установка дорожных  знаков – 209,0 тыс. рублей,</a:t>
          </a:r>
          <a:endParaRPr lang="ru-RU" sz="1400" kern="1200" dirty="0"/>
        </a:p>
      </dsp:txBody>
      <dsp:txXfrm>
        <a:off x="2408923" y="1460556"/>
        <a:ext cx="2082118" cy="1249271"/>
      </dsp:txXfrm>
    </dsp:sp>
    <dsp:sp modelId="{0492DD98-5D8B-4975-B95F-EB064601C798}">
      <dsp:nvSpPr>
        <dsp:cNvPr id="0" name=""/>
        <dsp:cNvSpPr/>
      </dsp:nvSpPr>
      <dsp:spPr>
        <a:xfrm>
          <a:off x="4699253" y="1460556"/>
          <a:ext cx="2082118" cy="1249271"/>
        </a:xfrm>
        <a:prstGeom prst="rect">
          <a:avLst/>
        </a:prstGeom>
        <a:gradFill flip="none" rotWithShape="0">
          <a:gsLst>
            <a:gs pos="0">
              <a:schemeClr val="accent5">
                <a:lumMod val="40000"/>
                <a:lumOff val="60000"/>
                <a:shade val="30000"/>
                <a:satMod val="115000"/>
              </a:schemeClr>
            </a:gs>
            <a:gs pos="50000">
              <a:schemeClr val="accent5">
                <a:lumMod val="40000"/>
                <a:lumOff val="60000"/>
                <a:shade val="67500"/>
                <a:satMod val="115000"/>
              </a:schemeClr>
            </a:gs>
            <a:gs pos="100000">
              <a:schemeClr val="accent5">
                <a:lumMod val="40000"/>
                <a:lumOff val="60000"/>
                <a:shade val="100000"/>
                <a:satMod val="115000"/>
              </a:schemeClr>
            </a:gs>
          </a:gsLst>
          <a:path path="circle">
            <a:fillToRect l="100000" b="100000"/>
          </a:path>
          <a:tileRect t="-100000" r="-100000"/>
        </a:gra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</a:rPr>
            <a:t>Ямочный ремонт асфальтобетонного покрытия – 445,2 тыс. рублей,</a:t>
          </a:r>
          <a:endParaRPr lang="ru-RU" sz="1400" kern="1200" dirty="0"/>
        </a:p>
      </dsp:txBody>
      <dsp:txXfrm>
        <a:off x="4699253" y="1460556"/>
        <a:ext cx="2082118" cy="1249271"/>
      </dsp:txXfrm>
    </dsp:sp>
    <dsp:sp modelId="{AD62E672-679C-4EC3-9716-BE6606F94674}">
      <dsp:nvSpPr>
        <dsp:cNvPr id="0" name=""/>
        <dsp:cNvSpPr/>
      </dsp:nvSpPr>
      <dsp:spPr>
        <a:xfrm>
          <a:off x="2408923" y="2918039"/>
          <a:ext cx="2082118" cy="1249271"/>
        </a:xfrm>
        <a:prstGeom prst="rect">
          <a:avLst/>
        </a:prstGeom>
        <a:gradFill flip="none" rotWithShape="0">
          <a:gsLst>
            <a:gs pos="0">
              <a:schemeClr val="accent5">
                <a:lumMod val="40000"/>
                <a:lumOff val="60000"/>
                <a:shade val="30000"/>
                <a:satMod val="115000"/>
              </a:schemeClr>
            </a:gs>
            <a:gs pos="50000">
              <a:schemeClr val="accent5">
                <a:lumMod val="40000"/>
                <a:lumOff val="60000"/>
                <a:shade val="67500"/>
                <a:satMod val="115000"/>
              </a:schemeClr>
            </a:gs>
            <a:gs pos="100000">
              <a:schemeClr val="accent5">
                <a:lumMod val="40000"/>
                <a:lumOff val="60000"/>
                <a:shade val="100000"/>
                <a:satMod val="115000"/>
              </a:schemeClr>
            </a:gs>
          </a:gsLst>
          <a:path path="circle">
            <a:fillToRect l="100000" b="100000"/>
          </a:path>
          <a:tileRect t="-100000" r="-100000"/>
        </a:gra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</a:rPr>
            <a:t>Покупка ГПС – 74,2 тыс. рублей. </a:t>
          </a:r>
          <a:endParaRPr lang="ru-RU" sz="1400" kern="1200" dirty="0"/>
        </a:p>
      </dsp:txBody>
      <dsp:txXfrm>
        <a:off x="2408923" y="2918039"/>
        <a:ext cx="2082118" cy="1249271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AE4D03E-E3F4-4660-8A09-DCBC1E222221}">
      <dsp:nvSpPr>
        <dsp:cNvPr id="0" name=""/>
        <dsp:cNvSpPr/>
      </dsp:nvSpPr>
      <dsp:spPr>
        <a:xfrm>
          <a:off x="992" y="513394"/>
          <a:ext cx="3869531" cy="2321718"/>
        </a:xfrm>
        <a:prstGeom prst="rect">
          <a:avLst/>
        </a:prstGeom>
        <a:gradFill flip="none" rotWithShape="0">
          <a:gsLst>
            <a:gs pos="0">
              <a:schemeClr val="accent1">
                <a:hueOff val="0"/>
                <a:satOff val="0"/>
                <a:lumOff val="0"/>
                <a:tint val="66000"/>
                <a:satMod val="160000"/>
              </a:schemeClr>
            </a:gs>
            <a:gs pos="50000">
              <a:schemeClr val="accent1">
                <a:hueOff val="0"/>
                <a:satOff val="0"/>
                <a:lumOff val="0"/>
                <a:tint val="44500"/>
                <a:satMod val="160000"/>
              </a:schemeClr>
            </a:gs>
            <a:gs pos="100000">
              <a:schemeClr val="accent1">
                <a:hueOff val="0"/>
                <a:satOff val="0"/>
                <a:lumOff val="0"/>
                <a:tint val="23500"/>
                <a:satMod val="160000"/>
              </a:schemeClr>
            </a:gs>
          </a:gsLst>
          <a:lin ang="8100000" scaled="1"/>
          <a:tileRect/>
        </a:gra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>
              <a:solidFill>
                <a:schemeClr val="tx1"/>
              </a:solidFill>
            </a:rPr>
            <a:t>Обслуживание ШРП и ШГРП -  160,3 тыс. рублей</a:t>
          </a:r>
          <a:endParaRPr lang="ru-RU" sz="2300" kern="1200" dirty="0"/>
        </a:p>
      </dsp:txBody>
      <dsp:txXfrm>
        <a:off x="992" y="513394"/>
        <a:ext cx="3869531" cy="2321718"/>
      </dsp:txXfrm>
    </dsp:sp>
    <dsp:sp modelId="{D7C5D87F-05EE-4FB0-A56D-1134F71A16FC}">
      <dsp:nvSpPr>
        <dsp:cNvPr id="0" name=""/>
        <dsp:cNvSpPr/>
      </dsp:nvSpPr>
      <dsp:spPr>
        <a:xfrm>
          <a:off x="4257476" y="513394"/>
          <a:ext cx="3869531" cy="2321718"/>
        </a:xfrm>
        <a:prstGeom prst="rect">
          <a:avLst/>
        </a:prstGeom>
        <a:gradFill flip="none" rotWithShape="0">
          <a:gsLst>
            <a:gs pos="0">
              <a:srgbClr val="00D694">
                <a:tint val="66000"/>
                <a:satMod val="160000"/>
              </a:srgbClr>
            </a:gs>
            <a:gs pos="50000">
              <a:srgbClr val="00D694">
                <a:tint val="44500"/>
                <a:satMod val="160000"/>
              </a:srgbClr>
            </a:gs>
            <a:gs pos="100000">
              <a:srgbClr val="00D694">
                <a:tint val="23500"/>
                <a:satMod val="160000"/>
              </a:srgbClr>
            </a:gs>
          </a:gsLst>
          <a:path path="circle">
            <a:fillToRect r="100000" b="100000"/>
          </a:path>
          <a:tileRect l="-100000" t="-100000"/>
        </a:gra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>
              <a:solidFill>
                <a:schemeClr val="tx1"/>
              </a:solidFill>
            </a:rPr>
            <a:t>Управление реализацией программы, содержание МУ «Управление СТС и ЖКХ Медведовского сельского поселения Тимашевского района»– 2358,4 тыс. рублей </a:t>
          </a:r>
          <a:endParaRPr lang="ru-RU" sz="2300" kern="1200" dirty="0"/>
        </a:p>
      </dsp:txBody>
      <dsp:txXfrm>
        <a:off x="4257476" y="513394"/>
        <a:ext cx="3869531" cy="2321718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9072E70-CFAB-4825-BEDE-4CFE6BA3E057}">
      <dsp:nvSpPr>
        <dsp:cNvPr id="0" name=""/>
        <dsp:cNvSpPr/>
      </dsp:nvSpPr>
      <dsp:spPr>
        <a:xfrm>
          <a:off x="0" y="263056"/>
          <a:ext cx="8127999" cy="1081079"/>
        </a:xfrm>
        <a:prstGeom prst="roundRect">
          <a:avLst/>
        </a:prstGeom>
        <a:gradFill flip="none" rotWithShape="0">
          <a:gsLst>
            <a:gs pos="0">
              <a:schemeClr val="accent1">
                <a:lumMod val="40000"/>
                <a:lumOff val="60000"/>
                <a:shade val="30000"/>
                <a:satMod val="115000"/>
              </a:schemeClr>
            </a:gs>
            <a:gs pos="50000">
              <a:schemeClr val="accent1">
                <a:lumMod val="40000"/>
                <a:lumOff val="60000"/>
                <a:shade val="67500"/>
                <a:satMod val="115000"/>
              </a:schemeClr>
            </a:gs>
            <a:gs pos="100000">
              <a:schemeClr val="accent1">
                <a:lumMod val="40000"/>
                <a:lumOff val="60000"/>
                <a:shade val="100000"/>
                <a:satMod val="115000"/>
              </a:schemeClr>
            </a:gs>
          </a:gsLst>
          <a:lin ang="5400000" scaled="1"/>
          <a:tileRect/>
        </a:gra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solidFill>
                <a:schemeClr val="tx1"/>
              </a:solidFill>
            </a:rPr>
            <a:t>установка автоматической пожарной сигнализации в здании архива – 10,5 тыс. рублей,</a:t>
          </a:r>
          <a:endParaRPr lang="ru-RU" sz="2800" kern="1200" dirty="0"/>
        </a:p>
      </dsp:txBody>
      <dsp:txXfrm>
        <a:off x="0" y="263056"/>
        <a:ext cx="8127999" cy="1081079"/>
      </dsp:txXfrm>
    </dsp:sp>
    <dsp:sp modelId="{543FB988-0FD2-497A-99B4-A815C1919C80}">
      <dsp:nvSpPr>
        <dsp:cNvPr id="0" name=""/>
        <dsp:cNvSpPr/>
      </dsp:nvSpPr>
      <dsp:spPr>
        <a:xfrm>
          <a:off x="0" y="1437210"/>
          <a:ext cx="8127999" cy="1081079"/>
        </a:xfrm>
        <a:prstGeom prst="roundRect">
          <a:avLst/>
        </a:prstGeom>
        <a:gradFill flip="none" rotWithShape="0">
          <a:gsLst>
            <a:gs pos="0">
              <a:schemeClr val="accent1">
                <a:lumMod val="40000"/>
                <a:lumOff val="60000"/>
                <a:shade val="30000"/>
                <a:satMod val="115000"/>
              </a:schemeClr>
            </a:gs>
            <a:gs pos="50000">
              <a:schemeClr val="accent1">
                <a:lumMod val="40000"/>
                <a:lumOff val="60000"/>
                <a:shade val="67500"/>
                <a:satMod val="115000"/>
              </a:schemeClr>
            </a:gs>
            <a:gs pos="100000">
              <a:schemeClr val="accent1">
                <a:lumMod val="40000"/>
                <a:lumOff val="60000"/>
                <a:shade val="100000"/>
                <a:satMod val="115000"/>
              </a:schemeClr>
            </a:gs>
          </a:gsLst>
          <a:lin ang="5400000" scaled="1"/>
          <a:tileRect/>
        </a:gra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solidFill>
                <a:schemeClr val="tx1"/>
              </a:solidFill>
            </a:rPr>
            <a:t>текущий ремонт в здании архива – 98,8 тыс. рублей.</a:t>
          </a:r>
          <a:endParaRPr lang="ru-RU" sz="2800" kern="1200" dirty="0"/>
        </a:p>
      </dsp:txBody>
      <dsp:txXfrm>
        <a:off x="0" y="1437210"/>
        <a:ext cx="8127999" cy="1081079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47807E8-81DB-4848-8B2C-B45F29FD086B}">
      <dsp:nvSpPr>
        <dsp:cNvPr id="0" name=""/>
        <dsp:cNvSpPr/>
      </dsp:nvSpPr>
      <dsp:spPr>
        <a:xfrm>
          <a:off x="376021" y="1440"/>
          <a:ext cx="3091656" cy="1854993"/>
        </a:xfrm>
        <a:prstGeom prst="rect">
          <a:avLst/>
        </a:prstGeom>
        <a:gradFill flip="none" rotWithShape="0">
          <a:gsLst>
            <a:gs pos="0">
              <a:srgbClr val="FFCC99">
                <a:shade val="30000"/>
                <a:satMod val="115000"/>
              </a:srgbClr>
            </a:gs>
            <a:gs pos="50000">
              <a:srgbClr val="FFCC99">
                <a:shade val="67500"/>
                <a:satMod val="115000"/>
              </a:srgbClr>
            </a:gs>
            <a:gs pos="100000">
              <a:srgbClr val="FFCC99">
                <a:shade val="100000"/>
                <a:satMod val="115000"/>
              </a:srgbClr>
            </a:gs>
          </a:gsLst>
          <a:path path="circle">
            <a:fillToRect l="100000" t="100000"/>
          </a:path>
          <a:tileRect r="-100000" b="-100000"/>
        </a:gra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1"/>
              </a:solidFill>
            </a:rPr>
            <a:t>оплату гражданско-правовых договоров, заключаемых  с  физическими лицами на проведение ежегодной сверки похозяйственных книг – 184,1 тыс. рублей,  </a:t>
          </a:r>
          <a:endParaRPr lang="ru-RU" sz="1800" kern="1200" dirty="0"/>
        </a:p>
      </dsp:txBody>
      <dsp:txXfrm>
        <a:off x="376021" y="1440"/>
        <a:ext cx="3091656" cy="1854993"/>
      </dsp:txXfrm>
    </dsp:sp>
    <dsp:sp modelId="{7BF111AF-6EAA-4D92-8FF1-1F4C6BAEC96C}">
      <dsp:nvSpPr>
        <dsp:cNvPr id="0" name=""/>
        <dsp:cNvSpPr/>
      </dsp:nvSpPr>
      <dsp:spPr>
        <a:xfrm>
          <a:off x="3776843" y="1440"/>
          <a:ext cx="3091656" cy="1854993"/>
        </a:xfrm>
        <a:prstGeom prst="rect">
          <a:avLst/>
        </a:prstGeom>
        <a:gradFill flip="none" rotWithShape="0">
          <a:gsLst>
            <a:gs pos="0">
              <a:srgbClr val="FFCC99">
                <a:shade val="30000"/>
                <a:satMod val="115000"/>
              </a:srgbClr>
            </a:gs>
            <a:gs pos="50000">
              <a:srgbClr val="FFCC99">
                <a:shade val="67500"/>
                <a:satMod val="115000"/>
              </a:srgbClr>
            </a:gs>
            <a:gs pos="100000">
              <a:srgbClr val="FFCC99">
                <a:shade val="100000"/>
                <a:satMod val="115000"/>
              </a:srgbClr>
            </a:gs>
          </a:gsLst>
          <a:path path="circle">
            <a:fillToRect l="100000" t="100000"/>
          </a:path>
          <a:tileRect r="-100000" b="-100000"/>
        </a:gra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1"/>
              </a:solidFill>
            </a:rPr>
            <a:t>расходы в части выплат органам территориального общественного самоуправления – 843,7 тыс. рублей, </a:t>
          </a:r>
          <a:endParaRPr lang="ru-RU" sz="1800" kern="1200" dirty="0"/>
        </a:p>
      </dsp:txBody>
      <dsp:txXfrm>
        <a:off x="3776843" y="1440"/>
        <a:ext cx="3091656" cy="1854993"/>
      </dsp:txXfrm>
    </dsp:sp>
    <dsp:sp modelId="{1BCF3877-570C-45DA-9478-B7F35B6B9980}">
      <dsp:nvSpPr>
        <dsp:cNvPr id="0" name=""/>
        <dsp:cNvSpPr/>
      </dsp:nvSpPr>
      <dsp:spPr>
        <a:xfrm>
          <a:off x="2076432" y="2165600"/>
          <a:ext cx="3091656" cy="1854993"/>
        </a:xfrm>
        <a:prstGeom prst="rect">
          <a:avLst/>
        </a:prstGeom>
        <a:gradFill flip="none" rotWithShape="0">
          <a:gsLst>
            <a:gs pos="0">
              <a:srgbClr val="FFCC99">
                <a:shade val="30000"/>
                <a:satMod val="115000"/>
              </a:srgbClr>
            </a:gs>
            <a:gs pos="50000">
              <a:srgbClr val="FFCC99">
                <a:shade val="67500"/>
                <a:satMod val="115000"/>
              </a:srgbClr>
            </a:gs>
            <a:gs pos="100000">
              <a:srgbClr val="FFCC99">
                <a:shade val="100000"/>
                <a:satMod val="115000"/>
              </a:srgbClr>
            </a:gs>
          </a:gsLst>
          <a:path path="circle">
            <a:fillToRect l="100000" t="100000"/>
          </a:path>
          <a:tileRect r="-100000" b="-100000"/>
        </a:gra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1"/>
              </a:solidFill>
            </a:rPr>
            <a:t>обеспечение деятельности МУ «Финансово – расчетного учреждения» Медведовского сельского поселения Тимашевского района» - 2796,2 тыс. рублей.</a:t>
          </a:r>
          <a:endParaRPr lang="ru-RU" sz="1800" kern="1200" dirty="0"/>
        </a:p>
      </dsp:txBody>
      <dsp:txXfrm>
        <a:off x="2076432" y="2165600"/>
        <a:ext cx="3091656" cy="185499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#2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#3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#3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6FE14A-16AB-4C40-A7D8-3F677DBFF089}" type="datetimeFigureOut">
              <a:rPr lang="ru-RU" smtClean="0"/>
              <a:pPr/>
              <a:t>18.12.2020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92EAA1-4B8A-4329-A86F-FE349EDDC6F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185505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5A5BB7-EDD2-4B8D-93DB-AF0055258AEF}" type="datetimeFigureOut">
              <a:rPr lang="ru-RU" smtClean="0"/>
              <a:pPr/>
              <a:t>18.12.2020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36A899-0740-419B-AA5C-A78CCC995C5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7531102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10387963" y="5038579"/>
            <a:ext cx="1892949" cy="1725637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720726" y="776289"/>
            <a:ext cx="10750549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720726" y="2250280"/>
            <a:ext cx="10750549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828800" y="6012657"/>
            <a:ext cx="77216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FF11F0EC-4F60-4544-9956-271209A740FE}" type="datetimeFigureOut">
              <a:rPr lang="ru-RU" smtClean="0"/>
              <a:pPr/>
              <a:t>18.12.2020</a:t>
            </a:fld>
            <a:endParaRPr lang="ru-RU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828800" y="5650705"/>
            <a:ext cx="77216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1189663" y="5752308"/>
            <a:ext cx="67056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DEC7A5AD-5AEC-42D0-A3BE-F46B4057636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1F0EC-4F60-4544-9956-271209A740FE}" type="datetimeFigureOut">
              <a:rPr lang="ru-RU" smtClean="0"/>
              <a:pPr/>
              <a:t>18.12.2020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7A5AD-5AEC-42D0-A3BE-F46B4057636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042400" y="381000"/>
            <a:ext cx="2540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381000"/>
            <a:ext cx="83312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1F0EC-4F60-4544-9956-271209A740FE}" type="datetimeFigureOut">
              <a:rPr lang="ru-RU" smtClean="0"/>
              <a:pPr/>
              <a:t>18.12.2020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7A5AD-5AEC-42D0-A3BE-F46B4057636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67494"/>
            <a:ext cx="109728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882808"/>
            <a:ext cx="109728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388608" y="6480048"/>
            <a:ext cx="2844800" cy="301752"/>
          </a:xfrm>
        </p:spPr>
        <p:txBody>
          <a:bodyPr/>
          <a:lstStyle/>
          <a:p>
            <a:fld id="{FF11F0EC-4F60-4544-9956-271209A740FE}" type="datetimeFigureOut">
              <a:rPr lang="ru-RU" smtClean="0"/>
              <a:pPr/>
              <a:t>18.12.2020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609600" y="6480970"/>
            <a:ext cx="5680075" cy="30083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7A5AD-5AEC-42D0-A3BE-F46B4057636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9379" y="7034"/>
            <a:ext cx="12173243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10387963" y="93785"/>
            <a:ext cx="1892949" cy="1725637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9274176" y="6477000"/>
            <a:ext cx="2844800" cy="304800"/>
          </a:xfrm>
        </p:spPr>
        <p:txBody>
          <a:bodyPr/>
          <a:lstStyle/>
          <a:p>
            <a:fld id="{FF11F0EC-4F60-4544-9956-271209A740FE}" type="datetimeFigureOut">
              <a:rPr lang="ru-RU" smtClean="0"/>
              <a:pPr/>
              <a:t>18.12.2020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492501" y="6480970"/>
            <a:ext cx="5680075" cy="30083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1268075" y="809625"/>
            <a:ext cx="670560" cy="300831"/>
          </a:xfrm>
        </p:spPr>
        <p:txBody>
          <a:bodyPr/>
          <a:lstStyle/>
          <a:p>
            <a:fld id="{DEC7A5AD-5AEC-42D0-A3BE-F46B40576360}" type="slidenum">
              <a:rPr lang="ru-RU" smtClean="0"/>
              <a:pPr/>
              <a:t>‹#›</a:t>
            </a:fld>
            <a:endParaRPr lang="ru-RU" dirty="0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8625059" y="9381"/>
            <a:ext cx="3563815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12182621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8000" y="271465"/>
            <a:ext cx="9652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8000" y="1633536"/>
            <a:ext cx="51816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722438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722438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388608" y="6480969"/>
            <a:ext cx="2844800" cy="301752"/>
          </a:xfrm>
        </p:spPr>
        <p:txBody>
          <a:bodyPr/>
          <a:lstStyle/>
          <a:p>
            <a:fld id="{FF11F0EC-4F60-4544-9956-271209A740FE}" type="datetimeFigureOut">
              <a:rPr lang="ru-RU" smtClean="0"/>
              <a:pPr/>
              <a:t>18.12.2020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609600" y="6480969"/>
            <a:ext cx="5680075" cy="30175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0119360" y="6480969"/>
            <a:ext cx="670560" cy="301752"/>
          </a:xfrm>
        </p:spPr>
        <p:txBody>
          <a:bodyPr/>
          <a:lstStyle/>
          <a:p>
            <a:fld id="{DEC7A5AD-5AEC-42D0-A3BE-F46B4057636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0931" y="290732"/>
            <a:ext cx="14224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20008" y="290732"/>
            <a:ext cx="774699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820008" y="3427124"/>
            <a:ext cx="774699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696307" y="290732"/>
            <a:ext cx="9144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696307" y="3427124"/>
            <a:ext cx="9144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6388608" y="6480969"/>
            <a:ext cx="2840736" cy="301752"/>
          </a:xfrm>
        </p:spPr>
        <p:txBody>
          <a:bodyPr/>
          <a:lstStyle/>
          <a:p>
            <a:fld id="{FF11F0EC-4F60-4544-9956-271209A740FE}" type="datetimeFigureOut">
              <a:rPr lang="ru-RU" smtClean="0"/>
              <a:pPr/>
              <a:t>18.12.2020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609600" y="6480969"/>
            <a:ext cx="5681472" cy="30175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10119360" y="6483096"/>
            <a:ext cx="670560" cy="301752"/>
          </a:xfrm>
        </p:spPr>
        <p:txBody>
          <a:bodyPr/>
          <a:lstStyle>
            <a:lvl1pPr algn="ctr">
              <a:defRPr/>
            </a:lvl1pPr>
          </a:lstStyle>
          <a:p>
            <a:fld id="{DEC7A5AD-5AEC-42D0-A3BE-F46B4057636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1F0EC-4F60-4544-9956-271209A740FE}" type="datetimeFigureOut">
              <a:rPr lang="ru-RU" smtClean="0"/>
              <a:pPr/>
              <a:t>18.12.2020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7A5AD-5AEC-42D0-A3BE-F46B4057636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6388608" y="6480969"/>
            <a:ext cx="2844800" cy="301752"/>
          </a:xfrm>
        </p:spPr>
        <p:txBody>
          <a:bodyPr/>
          <a:lstStyle/>
          <a:p>
            <a:fld id="{FF11F0EC-4F60-4544-9956-271209A740FE}" type="datetimeFigureOut">
              <a:rPr lang="ru-RU" smtClean="0"/>
              <a:pPr/>
              <a:t>18.12.2020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609600" y="6481891"/>
            <a:ext cx="5680075" cy="30083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0119360" y="6480969"/>
            <a:ext cx="670560" cy="301752"/>
          </a:xfrm>
        </p:spPr>
        <p:txBody>
          <a:bodyPr/>
          <a:lstStyle/>
          <a:p>
            <a:fld id="{DEC7A5AD-5AEC-42D0-A3BE-F46B4057636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608" y="367664"/>
            <a:ext cx="12192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514475" y="367664"/>
            <a:ext cx="32512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868333" y="320040"/>
            <a:ext cx="7034784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371968" y="6556248"/>
            <a:ext cx="2844800" cy="301752"/>
          </a:xfrm>
        </p:spPr>
        <p:txBody>
          <a:bodyPr/>
          <a:lstStyle>
            <a:lvl1pPr>
              <a:defRPr sz="900"/>
            </a:lvl1pPr>
          </a:lstStyle>
          <a:p>
            <a:fld id="{FF11F0EC-4F60-4544-9956-271209A740FE}" type="datetimeFigureOut">
              <a:rPr lang="ru-RU" smtClean="0"/>
              <a:pPr/>
              <a:t>18.12.2020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514475" y="6556248"/>
            <a:ext cx="6857493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1214101" y="6556248"/>
            <a:ext cx="670560" cy="301752"/>
          </a:xfrm>
        </p:spPr>
        <p:txBody>
          <a:bodyPr/>
          <a:lstStyle>
            <a:lvl1pPr>
              <a:defRPr sz="900"/>
            </a:lvl1pPr>
          </a:lstStyle>
          <a:p>
            <a:fld id="{DEC7A5AD-5AEC-42D0-A3BE-F46B4057636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608" y="150896"/>
            <a:ext cx="12192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517649" y="373966"/>
            <a:ext cx="9777984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524000" y="5867400"/>
            <a:ext cx="9777984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144256" y="6556248"/>
            <a:ext cx="2804160" cy="301752"/>
          </a:xfrm>
        </p:spPr>
        <p:txBody>
          <a:bodyPr/>
          <a:lstStyle>
            <a:lvl1pPr>
              <a:defRPr sz="900"/>
            </a:lvl1pPr>
          </a:lstStyle>
          <a:p>
            <a:fld id="{FF11F0EC-4F60-4544-9956-271209A740FE}" type="datetimeFigureOut">
              <a:rPr lang="ru-RU" smtClean="0"/>
              <a:pPr/>
              <a:t>18.12.2020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560576" y="6557169"/>
            <a:ext cx="6597429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0956256" y="6556248"/>
            <a:ext cx="487680" cy="301752"/>
          </a:xfrm>
        </p:spPr>
        <p:txBody>
          <a:bodyPr/>
          <a:lstStyle>
            <a:lvl1pPr algn="ctr">
              <a:defRPr sz="900"/>
            </a:lvl1pPr>
          </a:lstStyle>
          <a:p>
            <a:fld id="{DEC7A5AD-5AEC-42D0-A3BE-F46B4057636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9379" y="14069"/>
            <a:ext cx="12173243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12182621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8625059" y="4948410"/>
            <a:ext cx="3563815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67494"/>
            <a:ext cx="109728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09600" y="1882808"/>
            <a:ext cx="109728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388608" y="6480969"/>
            <a:ext cx="28448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FF11F0EC-4F60-4544-9956-271209A740FE}" type="datetimeFigureOut">
              <a:rPr lang="ru-RU" smtClean="0"/>
              <a:pPr/>
              <a:t>18.12.2020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609600" y="6481891"/>
            <a:ext cx="5680075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0119360" y="6480969"/>
            <a:ext cx="67056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DEC7A5AD-5AEC-42D0-A3BE-F46B4057636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0" r:id="rId1"/>
    <p:sldLayoutId id="2147483871" r:id="rId2"/>
    <p:sldLayoutId id="2147483872" r:id="rId3"/>
    <p:sldLayoutId id="2147483873" r:id="rId4"/>
    <p:sldLayoutId id="2147483874" r:id="rId5"/>
    <p:sldLayoutId id="2147483875" r:id="rId6"/>
    <p:sldLayoutId id="2147483876" r:id="rId7"/>
    <p:sldLayoutId id="2147483877" r:id="rId8"/>
    <p:sldLayoutId id="2147483878" r:id="rId9"/>
    <p:sldLayoutId id="2147483879" r:id="rId10"/>
    <p:sldLayoutId id="2147483880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4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6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chart" Target="../charts/chart27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2" Type="http://schemas.openxmlformats.org/officeDocument/2006/relationships/chart" Target="../charts/chart28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9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4087" y="1412248"/>
            <a:ext cx="6814444" cy="3474915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489396" y="5481716"/>
            <a:ext cx="9040091" cy="1101437"/>
          </a:xfrm>
          <a:noFill/>
          <a:ln>
            <a:noFill/>
          </a:ln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>
            <a:normAutofit fontScale="90000"/>
          </a:bodyPr>
          <a:lstStyle/>
          <a:p>
            <a:pPr algn="ctr"/>
            <a:r>
              <a:rPr lang="ru-RU" sz="36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Бюджет</a:t>
            </a:r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Медведовского сельского поселения Тимашевского района</a:t>
            </a:r>
            <a:endParaRPr lang="ru-RU" sz="3600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Заголовок 3"/>
          <p:cNvSpPr txBox="1">
            <a:spLocks/>
          </p:cNvSpPr>
          <p:nvPr/>
        </p:nvSpPr>
        <p:spPr>
          <a:xfrm>
            <a:off x="8110475" y="1433385"/>
            <a:ext cx="1908463" cy="625782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 vert="horz" lIns="91440" tIns="45720" rIns="91440" bIns="45720" rtlCol="0" anchor="b"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2pPr>
            <a:lvl3pPr eaLnBrk="1" hangingPunct="1">
              <a:defRPr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3pPr>
            <a:lvl4pPr eaLnBrk="1" hangingPunct="1">
              <a:defRPr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4pPr>
            <a:lvl5pPr eaLnBrk="1" hangingPunct="1">
              <a:defRPr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5pPr>
            <a:lvl6pPr eaLnBrk="1" hangingPunct="1">
              <a:defRPr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6pPr>
            <a:lvl7pPr eaLnBrk="1" hangingPunct="1">
              <a:defRPr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7pPr>
            <a:lvl8pPr eaLnBrk="1" hangingPunct="1">
              <a:defRPr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8pPr>
            <a:lvl9pPr eaLnBrk="1" hangingPunct="1">
              <a:defRPr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9pPr>
          </a:lstStyle>
          <a:p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2021 год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Заголовок 3"/>
          <p:cNvSpPr txBox="1">
            <a:spLocks/>
          </p:cNvSpPr>
          <p:nvPr/>
        </p:nvSpPr>
        <p:spPr>
          <a:xfrm>
            <a:off x="7945719" y="560175"/>
            <a:ext cx="1832595" cy="659301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 vert="horz" lIns="91440" tIns="45720" rIns="91440" bIns="45720" rtlCol="0" anchor="b"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2pPr>
            <a:lvl3pPr eaLnBrk="1" hangingPunct="1">
              <a:defRPr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3pPr>
            <a:lvl4pPr eaLnBrk="1" hangingPunct="1">
              <a:defRPr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4pPr>
            <a:lvl5pPr eaLnBrk="1" hangingPunct="1">
              <a:defRPr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5pPr>
            <a:lvl6pPr eaLnBrk="1" hangingPunct="1">
              <a:defRPr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6pPr>
            <a:lvl7pPr eaLnBrk="1" hangingPunct="1">
              <a:defRPr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7pPr>
            <a:lvl8pPr eaLnBrk="1" hangingPunct="1">
              <a:defRPr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8pPr>
            <a:lvl9pPr eaLnBrk="1" hangingPunct="1">
              <a:defRPr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9pPr>
          </a:lstStyle>
          <a:p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Проект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879509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Прямоугольник 2"/>
          <p:cNvSpPr>
            <a:spLocks noGrp="1" noChangeArrowheads="1"/>
          </p:cNvSpPr>
          <p:nvPr>
            <p:ph type="title"/>
          </p:nvPr>
        </p:nvSpPr>
        <p:spPr>
          <a:xfrm>
            <a:off x="677512" y="235528"/>
            <a:ext cx="8598907" cy="755561"/>
          </a:xfrm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>
            <a:noAutofit/>
          </a:bodyPr>
          <a:lstStyle/>
          <a:p>
            <a:pPr algn="ctr">
              <a:spcBef>
                <a:spcPts val="1"/>
              </a:spcBef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Налог на имущество физических лиц</a:t>
            </a:r>
            <a:r>
              <a:rPr lang="ru-RU" sz="24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lang="ru-RU" sz="2400" b="0" i="0" dirty="0"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6499" name="Прямоугольник 3"/>
          <p:cNvSpPr>
            <a:spLocks noGrp="1" noChangeArrowheads="1"/>
          </p:cNvSpPr>
          <p:nvPr>
            <p:ph idx="1"/>
          </p:nvPr>
        </p:nvSpPr>
        <p:spPr>
          <a:xfrm>
            <a:off x="677512" y="991088"/>
            <a:ext cx="8598907" cy="2687294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Поступление налога на имущество физических лиц прогнозируется в сумме 4 450,0 тыс. рублей, что составляет 101,1 % к бюджетному назначению на 2020 г. 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основу расчета поступления налога на имущество физических лиц приняты действующие ставки и кадастровая стоимость имущества, с учетом предоставляемых налоговых льгот, установленных решением Совета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Медведовского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сельского поселения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Тимашевского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района от 27 сентября 2016 г. № 220 «Об установлении налога на имущество физических лиц на территории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Медведовского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сельского поселения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Тимашевского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района», а также  отчета о налоговой базе и структуре начислений по налогу на имущество физических лиц 5-МН.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xmlns="" val="4085607244"/>
              </p:ext>
            </p:extLst>
          </p:nvPr>
        </p:nvGraphicFramePr>
        <p:xfrm>
          <a:off x="1377374" y="3548864"/>
          <a:ext cx="6758709" cy="31817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6079058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Прямоугольник 2"/>
          <p:cNvSpPr>
            <a:spLocks noGrp="1" noChangeArrowheads="1"/>
          </p:cNvSpPr>
          <p:nvPr>
            <p:ph type="title"/>
          </p:nvPr>
        </p:nvSpPr>
        <p:spPr>
          <a:xfrm>
            <a:off x="603373" y="283338"/>
            <a:ext cx="8598907" cy="506373"/>
          </a:xfrm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>
            <a:normAutofit/>
          </a:bodyPr>
          <a:lstStyle/>
          <a:p>
            <a:pPr algn="ctr">
              <a:spcBef>
                <a:spcPts val="1"/>
              </a:spcBef>
            </a:pPr>
            <a:r>
              <a:rPr lang="ru-RU" sz="2200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Земельный</a:t>
            </a:r>
            <a:r>
              <a:rPr lang="ru-RU" sz="2200" b="1" dirty="0" smtClean="0">
                <a:solidFill>
                  <a:srgbClr val="002060"/>
                </a:solidFill>
                <a:effectLst/>
                <a:latin typeface="+mn-lt"/>
              </a:rPr>
              <a:t> </a:t>
            </a:r>
            <a:r>
              <a:rPr lang="ru-RU" sz="2200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налог</a:t>
            </a:r>
            <a:endParaRPr lang="ru-RU" sz="4000" b="0" i="0" dirty="0">
              <a:solidFill>
                <a:srgbClr val="90C226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677513" y="789711"/>
            <a:ext cx="8598907" cy="2452255"/>
          </a:xfrm>
        </p:spPr>
        <p:txBody>
          <a:bodyPr anchor="t">
            <a:noAutofit/>
          </a:bodyPr>
          <a:lstStyle/>
          <a:p>
            <a:pPr algn="just"/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Поступление земельного налога прогнозируется в сумме 14 900,0 тыс. рублей, что составляет 102,0 % к бюджетному назначению на 2020 г.</a:t>
            </a:r>
          </a:p>
          <a:p>
            <a:pPr algn="just"/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 основу расчета поступления доходов земельного налога  приняты оценка поступлений в 2020 г.,  данные действующих ставок в разрезе категорий земель, с учётом результатов переоценки кадастровой стоимости земель населенных пунктов и удельных показателей кадастровой стоимости земли  с учетом предоставляемых налоговых льгот, установленных решением Совета </a:t>
            </a:r>
            <a:r>
              <a:rPr lang="ru-RU" sz="16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Медведовского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сельского поселения </a:t>
            </a:r>
            <a:r>
              <a:rPr lang="ru-RU" sz="16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Тимашевского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района от 8 ноября 2018 г. № 219 «Об установлении земельного налога на территории </a:t>
            </a:r>
            <a:r>
              <a:rPr lang="ru-RU" sz="16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Медведовского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сельского поселения </a:t>
            </a:r>
            <a:r>
              <a:rPr lang="ru-RU" sz="16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Тимашевского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района», отчета о налоговой базе и структуре  начислений по земельному налогу 5- МН.</a:t>
            </a:r>
            <a:endParaRPr lang="ru-RU" sz="1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xmlns="" val="1941523638"/>
              </p:ext>
            </p:extLst>
          </p:nvPr>
        </p:nvGraphicFramePr>
        <p:xfrm>
          <a:off x="1377374" y="3241964"/>
          <a:ext cx="6758709" cy="34886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1223774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513" y="266701"/>
            <a:ext cx="8598907" cy="502227"/>
          </a:xfrm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Арендная плата за муниципальное имущество</a:t>
            </a:r>
            <a:endParaRPr lang="ru-RU" sz="2400" dirty="0"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7512" y="768927"/>
            <a:ext cx="8740808" cy="2640479"/>
          </a:xfrm>
        </p:spPr>
        <p:txBody>
          <a:bodyPr anchor="t">
            <a:normAutofit/>
          </a:bodyPr>
          <a:lstStyle/>
          <a:p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Объём поступлений доходов от сдачи в аренду имущества, находящегося в муниципальной собственности </a:t>
            </a:r>
            <a:r>
              <a:rPr lang="ru-RU" sz="16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Медведовского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сельского поселения </a:t>
            </a:r>
            <a:r>
              <a:rPr lang="ru-RU" sz="16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Тимашевского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района прогнозируется  в сумме 2 063,0 тыс. рублей, что составляет 366,4% к уточнённому бюджетному назначению на 2020 г.</a:t>
            </a:r>
          </a:p>
          <a:p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 основу расчета поступления доходов от сдачи в аренду имущества, находящегося в муниципальной собственности </a:t>
            </a:r>
            <a:r>
              <a:rPr lang="ru-RU" sz="16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Медведовского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сельского поселения </a:t>
            </a:r>
            <a:r>
              <a:rPr lang="ru-RU" sz="16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Тимашевского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района приняты, данные главных администраторов доходов в соответствии с действующими договорами аренды, а также с учетом разовых поступлений недоимки в бюджет поселения от ОАО «</a:t>
            </a:r>
            <a:r>
              <a:rPr lang="ru-RU" sz="16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Атэк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» (1 500,0 тыс. руб.)</a:t>
            </a:r>
            <a:endParaRPr lang="ru-RU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xmlns="" val="257680820"/>
              </p:ext>
            </p:extLst>
          </p:nvPr>
        </p:nvGraphicFramePr>
        <p:xfrm>
          <a:off x="1344423" y="3214818"/>
          <a:ext cx="6654800" cy="33016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513" y="110838"/>
            <a:ext cx="8598907" cy="1042555"/>
          </a:xfrm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 anchor="t">
            <a:normAutofit/>
          </a:bodyPr>
          <a:lstStyle/>
          <a:p>
            <a:pPr algn="ctr"/>
            <a:r>
              <a:rPr lang="ru-RU" sz="200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Доходы получаемые в виде арендной платы, а также средства от продажи права на заключение договоров аренды за земли, находящиеся в собственности сельских поселений</a:t>
            </a:r>
            <a:endParaRPr lang="ru-RU" sz="2000" dirty="0"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7513" y="1153391"/>
            <a:ext cx="8598907" cy="2414935"/>
          </a:xfrm>
        </p:spPr>
        <p:txBody>
          <a:bodyPr anchor="t">
            <a:normAutofit fontScale="92500" lnSpcReduction="10000"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Объём поступлений доходов от сдачи в аренду земельных участков, находящихся в собственности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Медведовского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сельского поселения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Тимашевского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района прогнозируется  в сумме 22,2 тыс. рублей, что составляет 100% к уточнённому бюджетному назначению на 2020 г.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основу расчета поступления доходов от сдачи в аренду земельных участков, находящихся в муниципальной собственности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Медведовского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сельского поселения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Тимашевского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района приняты данные главных администраторов доходов в соответствии с действующими договорами аренды.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xmlns="" val="3885507815"/>
              </p:ext>
            </p:extLst>
          </p:nvPr>
        </p:nvGraphicFramePr>
        <p:xfrm>
          <a:off x="1377373" y="3645950"/>
          <a:ext cx="6654800" cy="30599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513" y="609600"/>
            <a:ext cx="8598907" cy="652530"/>
          </a:xfrm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 anchor="t">
            <a:no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Доходы от компенсации затрат</a:t>
            </a:r>
            <a:endParaRPr lang="ru-RU" sz="2400" dirty="0"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7513" y="1519707"/>
            <a:ext cx="8598907" cy="4765183"/>
          </a:xfrm>
        </p:spPr>
        <p:txBody>
          <a:bodyPr anchor="t"/>
          <a:lstStyle/>
          <a:p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Прочие доходы от компенсации затрат бюджетов сельских поселений, прогнозируется  в сумме 50,0 тыс. рублей, что составляет 31,4% к уточнённому бюджетному назначению на 2020 г.</a:t>
            </a:r>
            <a:endParaRPr lang="ru-RU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xmlns="" val="3988054332"/>
              </p:ext>
            </p:extLst>
          </p:nvPr>
        </p:nvGraphicFramePr>
        <p:xfrm>
          <a:off x="1377373" y="3429002"/>
          <a:ext cx="6654800" cy="33016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513" y="609600"/>
            <a:ext cx="8598907" cy="652530"/>
          </a:xfrm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 anchor="t">
            <a:noAutofit/>
          </a:bodyPr>
          <a:lstStyle/>
          <a:p>
            <a:pPr algn="ctr"/>
            <a:r>
              <a:rPr lang="ru-RU" sz="2400" b="1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Денежные взыскания штрафы</a:t>
            </a:r>
            <a:endParaRPr lang="ru-RU" sz="2400" dirty="0"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7513" y="1519707"/>
            <a:ext cx="8598907" cy="4765183"/>
          </a:xfrm>
        </p:spPr>
        <p:txBody>
          <a:bodyPr anchor="t">
            <a:normAutofit/>
          </a:bodyPr>
          <a:lstStyle/>
          <a:p>
            <a:pPr indent="457200" algn="just"/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Денежные взыскания штрафы, прогнозируется  в сумме 30,0 тыс. рублей, что составляет 100% к уточнённому бюджетному назначению          на 2020 г. Поступления прогнозируются с учетом поступлений доходов от административных комиссий в 2020 г.</a:t>
            </a:r>
            <a:endParaRPr lang="ru-RU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xmlns="" val="3988054332"/>
              </p:ext>
            </p:extLst>
          </p:nvPr>
        </p:nvGraphicFramePr>
        <p:xfrm>
          <a:off x="1377373" y="3429002"/>
          <a:ext cx="6654800" cy="33016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513" y="609600"/>
            <a:ext cx="8598907" cy="652530"/>
          </a:xfrm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 anchor="t">
            <a:noAutofit/>
          </a:bodyPr>
          <a:lstStyle/>
          <a:p>
            <a:pPr algn="ctr"/>
            <a:r>
              <a:rPr lang="ru-RU" sz="2400" b="1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Доходы от реализации имущества</a:t>
            </a:r>
            <a:endParaRPr lang="ru-RU" sz="2400" dirty="0"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7513" y="1519707"/>
            <a:ext cx="8598907" cy="4765183"/>
          </a:xfrm>
        </p:spPr>
        <p:txBody>
          <a:bodyPr anchor="t">
            <a:normAutofit/>
          </a:bodyPr>
          <a:lstStyle/>
          <a:p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Доходы от реализации иного имущества, прогнозируется  в сумме 1 034,0 тыс. рублей, что составляет 73,8% к уточнённому бюджетному назначению на 2020 г. Прогноз поступлений доходов от реализации имущества на 2020 г. и представлен в соответствии с программой приватизации муниципального имущества </a:t>
            </a:r>
            <a:r>
              <a:rPr lang="ru-RU" sz="18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Медведовского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сельского поселения </a:t>
            </a:r>
            <a:r>
              <a:rPr lang="ru-RU" sz="18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Тимашевского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района на 2021-2023 г.</a:t>
            </a:r>
            <a:endParaRPr lang="ru-RU" sz="1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xmlns="" val="3988054332"/>
              </p:ext>
            </p:extLst>
          </p:nvPr>
        </p:nvGraphicFramePr>
        <p:xfrm>
          <a:off x="1377373" y="3187338"/>
          <a:ext cx="6654800" cy="35432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513" y="609600"/>
            <a:ext cx="8598907" cy="652530"/>
          </a:xfrm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 anchor="t">
            <a:noAutofit/>
          </a:bodyPr>
          <a:lstStyle/>
          <a:p>
            <a:pPr algn="ctr"/>
            <a:r>
              <a:rPr lang="ru-RU" sz="200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Возмещение расходов, понесенных в связи с эксплуатацией имущества сельских поселений.</a:t>
            </a:r>
            <a:endParaRPr lang="ru-RU" sz="2000" dirty="0"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7513" y="1519707"/>
            <a:ext cx="8598907" cy="4765183"/>
          </a:xfrm>
        </p:spPr>
        <p:txBody>
          <a:bodyPr anchor="t"/>
          <a:lstStyle/>
          <a:p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Объём поступлений доходов прогнозируется в сумме 150,0 тыс. рублей. В основу расчета поступления доходов приняты данные главных администраторов доходов в соответствии с утвержденными тарифами по коммунальным платежам.</a:t>
            </a:r>
            <a:endParaRPr lang="ru-RU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xmlns="" val="3988054332"/>
              </p:ext>
            </p:extLst>
          </p:nvPr>
        </p:nvGraphicFramePr>
        <p:xfrm>
          <a:off x="1377373" y="3187338"/>
          <a:ext cx="6654800" cy="35432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Заголовок 26"/>
          <p:cNvSpPr>
            <a:spLocks noGrp="1"/>
          </p:cNvSpPr>
          <p:nvPr>
            <p:ph type="title"/>
          </p:nvPr>
        </p:nvSpPr>
        <p:spPr>
          <a:xfrm>
            <a:off x="677510" y="321972"/>
            <a:ext cx="8595279" cy="708338"/>
          </a:xfrm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 vert="horz" anchor="t">
            <a:normAutofit/>
          </a:bodyPr>
          <a:lstStyle/>
          <a:p>
            <a:pPr algn="ctr"/>
            <a:r>
              <a:rPr lang="ru-RU" b="1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Безвозмездные поступления </a:t>
            </a:r>
            <a:endParaRPr lang="ru-RU" dirty="0"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Текст 28"/>
          <p:cNvSpPr>
            <a:spLocks noGrp="1"/>
          </p:cNvSpPr>
          <p:nvPr>
            <p:ph type="body" idx="2"/>
          </p:nvPr>
        </p:nvSpPr>
        <p:spPr>
          <a:xfrm>
            <a:off x="677510" y="1378040"/>
            <a:ext cx="3855532" cy="4700789"/>
          </a:xfrm>
        </p:spPr>
        <p:txBody>
          <a:bodyPr anchor="ctr">
            <a:norm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 составе доходов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Медведовского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сельского поселения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Тимашевского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района предусматриваются безвозмездные поступления. Объем указанных средств, предусмотренный проектом решения, характеризуется показателями, приведенными в таблице.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Общая сумма безвозмездных поступлений на 2021 г. составляет  23 479,5  тыс. рублей, или 58,6% к уточненному бюджетному назначению на 2020 г.</a:t>
            </a:r>
          </a:p>
          <a:p>
            <a:r>
              <a:rPr lang="ru-RU" sz="1800" dirty="0" smtClean="0">
                <a:solidFill>
                  <a:schemeClr val="tx1"/>
                </a:solidFill>
              </a:rPr>
              <a:t>.</a:t>
            </a:r>
          </a:p>
          <a:p>
            <a:endParaRPr lang="ru-RU" dirty="0" smtClean="0"/>
          </a:p>
          <a:p>
            <a:endParaRPr lang="ru-RU" dirty="0"/>
          </a:p>
        </p:txBody>
      </p:sp>
      <p:graphicFrame>
        <p:nvGraphicFramePr>
          <p:cNvPr id="31" name="Содержимое 30"/>
          <p:cNvGraphicFramePr>
            <a:graphicFrameLocks noGrp="1"/>
          </p:cNvGraphicFramePr>
          <p:nvPr>
            <p:ph sz="half" idx="1"/>
          </p:nvPr>
        </p:nvGraphicFramePr>
        <p:xfrm>
          <a:off x="5394020" y="1439882"/>
          <a:ext cx="4546458" cy="38841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36259"/>
                <a:gridCol w="1110199"/>
              </a:tblGrid>
              <a:tr h="73897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Наименование</a:t>
                      </a:r>
                      <a:endParaRPr lang="ru-RU" sz="11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Проект бюджета </a:t>
                      </a:r>
                      <a:endParaRPr lang="ru-RU" sz="11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2021 г.</a:t>
                      </a:r>
                      <a:endParaRPr lang="ru-RU" sz="11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897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Субвенции бюджетам субъектов Российской Федерации и муниципальных образований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988,9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74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Субсидии</a:t>
                      </a:r>
                      <a:r>
                        <a:rPr lang="ru-RU" sz="14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бюджетам сельских поселений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12 244,4</a:t>
                      </a:r>
                      <a:endParaRPr lang="ru-RU" sz="11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308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Дотации бюджетам сельских поселений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10 246,2</a:t>
                      </a:r>
                      <a:endParaRPr lang="ru-RU" sz="11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577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ИТОГО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23 479,5</a:t>
                      </a: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015" y="596538"/>
            <a:ext cx="8598907" cy="579120"/>
          </a:xfrm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 anchor="t">
            <a:normAutofit/>
          </a:bodyPr>
          <a:lstStyle/>
          <a:p>
            <a:pPr algn="ctr"/>
            <a:r>
              <a:rPr lang="ru-RU" sz="240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Расходная часть бюджета</a:t>
            </a:r>
            <a:endParaRPr lang="ru-RU" sz="2400" dirty="0"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sz="half" idx="1"/>
          </p:nvPr>
        </p:nvSpPr>
        <p:spPr>
          <a:xfrm>
            <a:off x="677511" y="1410789"/>
            <a:ext cx="6311119" cy="5251268"/>
          </a:xfrm>
        </p:spPr>
        <p:txBody>
          <a:bodyPr anchor="t">
            <a:noAutofit/>
          </a:bodyPr>
          <a:lstStyle/>
          <a:p>
            <a:pPr algn="just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Проектом бюджета на 2021 год запланированы расходы в сумме 77 087,4 тыс. рублей. Расходная часть местного бюджета сформирована и представлена в программном формате на основе 13 муниципальных программ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Медведовского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сельского поселения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Тимашевского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района  в сумме 63 837,1 тыс. рублей или 82,8 % от общего объема и по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непрограммным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направлениям деятельности предусмотрены бюджетные ассигнования в сумме 13 250,3 тыс. рублей или 17,2 % от всех расходов.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Объект 8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xmlns="" val="1741775185"/>
              </p:ext>
            </p:extLst>
          </p:nvPr>
        </p:nvGraphicFramePr>
        <p:xfrm>
          <a:off x="6959100" y="2147526"/>
          <a:ext cx="4184651" cy="38814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1191776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Прямоугольник 2"/>
          <p:cNvSpPr>
            <a:spLocks noGrp="1" noChangeArrowheads="1"/>
          </p:cNvSpPr>
          <p:nvPr>
            <p:ph type="title"/>
          </p:nvPr>
        </p:nvSpPr>
        <p:spPr>
          <a:xfrm>
            <a:off x="450762" y="98854"/>
            <a:ext cx="9362940" cy="1318054"/>
          </a:xfrm>
          <a:ln>
            <a:noFill/>
          </a:ln>
        </p:spPr>
        <p:style>
          <a:lnRef idx="1">
            <a:schemeClr val="accent3"/>
          </a:lnRef>
          <a:fillRef idx="1002">
            <a:schemeClr val="lt2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sz="2200" dirty="0" smtClean="0">
                <a:solidFill>
                  <a:srgbClr val="002060"/>
                </a:solidFill>
                <a:latin typeface="+mn-lt"/>
              </a:rPr>
              <a:t/>
            </a:r>
            <a:br>
              <a:rPr lang="ru-RU" sz="2200" dirty="0" smtClean="0">
                <a:solidFill>
                  <a:srgbClr val="002060"/>
                </a:solidFill>
                <a:latin typeface="+mn-lt"/>
              </a:rPr>
            </a:br>
            <a:r>
              <a:rPr lang="ru-RU" sz="2700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Проект бюджета Медведовского сельского поселения Тимашевского района </a:t>
            </a:r>
            <a:br>
              <a:rPr lang="ru-RU" sz="2700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на 2021 год.</a:t>
            </a:r>
            <a:r>
              <a:rPr lang="ru-RU" dirty="0" smtClean="0">
                <a:solidFill>
                  <a:srgbClr val="002060"/>
                </a:solidFill>
                <a:effectLst/>
              </a:rPr>
              <a:t/>
            </a:r>
            <a:br>
              <a:rPr lang="ru-RU" dirty="0" smtClean="0">
                <a:solidFill>
                  <a:srgbClr val="002060"/>
                </a:solidFill>
                <a:effectLst/>
              </a:rPr>
            </a:br>
            <a:endParaRPr lang="ru-RU" sz="3600" b="0" i="0" dirty="0">
              <a:solidFill>
                <a:srgbClr val="002060"/>
              </a:solidFill>
              <a:effectLst/>
              <a:latin typeface="Trebuchet MS"/>
              <a:ea typeface="+mj-ea"/>
              <a:cs typeface="+mj-cs"/>
            </a:endParaRPr>
          </a:p>
        </p:txBody>
      </p:sp>
      <p:sp>
        <p:nvSpPr>
          <p:cNvPr id="100355" name="Прямоугольник 3"/>
          <p:cNvSpPr>
            <a:spLocks noGrp="1" noChangeArrowheads="1"/>
          </p:cNvSpPr>
          <p:nvPr>
            <p:ph idx="1"/>
          </p:nvPr>
        </p:nvSpPr>
        <p:spPr>
          <a:xfrm>
            <a:off x="257577" y="1313647"/>
            <a:ext cx="9517488" cy="5331853"/>
          </a:xfrm>
        </p:spPr>
        <p:txBody>
          <a:bodyPr>
            <a:normAutofit fontScale="70000" lnSpcReduction="20000"/>
          </a:bodyPr>
          <a:lstStyle/>
          <a:p>
            <a:pPr lvl="0" algn="ctr">
              <a:buNone/>
            </a:pPr>
            <a:r>
              <a:rPr lang="ru-RU" sz="5600" b="1" dirty="0" smtClean="0"/>
              <a:t> </a:t>
            </a: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Доходная часть бюджета</a:t>
            </a:r>
            <a:endParaRPr lang="ru-RU" sz="29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основу расчётов формирования доходной базы бюджета на 2021 год положены прогнозные данные по социально-экономическому развитию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Медведовского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сельского поселения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Тимашевского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района на среднесрочную перспективу в отраслевом и территориальном разрезах, индексы роста цен, заработной платы и инвестиций в основной капитал, показатели собираемости налогов в динамике за предшествующие годы, ряд других параметров, влияющих на изменение налогооблагаемой базы.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Доходная база бюджета рассчитывалась исходя из норм действующего бюджетного и налогового законодательства, а также нормативно-правовых актов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Медведовского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сельского поселения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Тимашевского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района с учётом соответствующих изменений и дополнений.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Основные характеристики бюджета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Медведовского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сельского поселения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Тимашевского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района на 2021 год сформированы на основе прогноза социально-экономического развития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Медведовского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сельского поселения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Тимашевского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района 2022 год и плановый период до 2023 года.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635828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0391" y="204653"/>
            <a:ext cx="8610180" cy="761999"/>
          </a:xfrm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 anchor="t">
            <a:normAutofit fontScale="90000"/>
          </a:bodyPr>
          <a:lstStyle/>
          <a:p>
            <a:pPr algn="ctr"/>
            <a:r>
              <a:rPr lang="ru-RU" sz="240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Объемы бюджетных ассигнований в разрезе муниципальных программ на 2021 год</a:t>
            </a:r>
            <a:endParaRPr lang="ru-RU" sz="2400" dirty="0"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sz="half" idx="1"/>
          </p:nvPr>
        </p:nvGraphicFramePr>
        <p:xfrm>
          <a:off x="912992" y="1058589"/>
          <a:ext cx="8492263" cy="5291904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602299"/>
                <a:gridCol w="4702628"/>
                <a:gridCol w="1136468"/>
                <a:gridCol w="953589"/>
                <a:gridCol w="1097279"/>
              </a:tblGrid>
              <a:tr h="417512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раздела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2020</a:t>
                      </a:r>
                      <a:r>
                        <a:rPr lang="ru-RU" sz="1400" baseline="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год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2021 год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2021/2020  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44207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Развитие культуры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21 850,2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20 070,9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91,9%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37427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Развитие физической культуры и спорта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87,6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147,0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167,8%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24206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Молодежь </a:t>
                      </a:r>
                      <a:r>
                        <a:rPr lang="ru-RU" sz="14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Медведовского</a:t>
                      </a:r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сельского поселения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91,6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145,3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158,6%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10686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Обеспечение безопасности населения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1 491,0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626,2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42,0%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30946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Поддержка малого и среднего предпринимательства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10,0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10,0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100,0%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24206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Управление муниципальным имуществом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875,3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1 051,0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120,1%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24206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Развитие дорожного хозяйства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23 673,4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17 661,8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74,6%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24206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Развитие коммунальной инфраструктуры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25 490,2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9 734,6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38,2%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24206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Социально-экономическое и территориальное развитие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4 872,7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5 634,6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115,6%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24206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Развитие архивного дела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78,8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106,2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134,8%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63348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Информационное обеспечение населения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221,3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200,0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90,4%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91465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Обеспечение деятельности органов местного самоуправления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4 440,8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4 499,5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101,3%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91465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Формирование современной городской среды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86,0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3 950,0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4 593,0%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91465">
                <a:tc>
                  <a:txBody>
                    <a:bodyPr/>
                    <a:lstStyle/>
                    <a:p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Всего</a:t>
                      </a:r>
                      <a:r>
                        <a:rPr lang="ru-RU" sz="1400" b="1" baseline="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расходов, в том числе</a:t>
                      </a:r>
                      <a:endParaRPr lang="ru-RU" sz="1400" b="1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83 268,9</a:t>
                      </a:r>
                      <a:endParaRPr lang="ru-RU" sz="1400" b="1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63 837,1</a:t>
                      </a:r>
                      <a:endParaRPr lang="ru-RU" sz="1400" b="1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76,7%</a:t>
                      </a:r>
                      <a:endParaRPr lang="ru-RU" sz="1400" b="1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191776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Прямоугольник 2"/>
          <p:cNvSpPr>
            <a:spLocks noGrp="1" noChangeArrowheads="1"/>
          </p:cNvSpPr>
          <p:nvPr>
            <p:ph type="title"/>
          </p:nvPr>
        </p:nvSpPr>
        <p:spPr>
          <a:xfrm>
            <a:off x="425371" y="0"/>
            <a:ext cx="9123579" cy="770709"/>
          </a:xfrm>
          <a:ln>
            <a:noFill/>
          </a:ln>
        </p:spPr>
        <p:style>
          <a:lnRef idx="1">
            <a:schemeClr val="accent3"/>
          </a:lnRef>
          <a:fillRef idx="1002">
            <a:schemeClr val="lt2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 defTabSz="457200">
              <a:spcBef>
                <a:spcPts val="1"/>
              </a:spcBef>
              <a:buNone/>
            </a:pPr>
            <a:r>
              <a:rPr lang="ru-RU" sz="2400" b="0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Структура расходных обязательств в разрезе муниципальных программ в 2021 году</a:t>
            </a:r>
            <a:endParaRPr lang="ru-RU" sz="2400" b="0" i="0" dirty="0"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437292864"/>
              </p:ext>
            </p:extLst>
          </p:nvPr>
        </p:nvGraphicFramePr>
        <p:xfrm>
          <a:off x="169817" y="901338"/>
          <a:ext cx="11247121" cy="57999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33517308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77512" y="609603"/>
            <a:ext cx="8598907" cy="431799"/>
          </a:xfrm>
          <a:prstGeom prst="rect">
            <a:avLst/>
          </a:prstGeom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 anchor="ctr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«Развитие культуры»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Диаграмма 2"/>
          <p:cNvGraphicFramePr/>
          <p:nvPr/>
        </p:nvGraphicFramePr>
        <p:xfrm>
          <a:off x="6781801" y="1816103"/>
          <a:ext cx="2971801" cy="13842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673100" y="1115537"/>
            <a:ext cx="90678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 реализацию мероприятий муниципальной программы Медведовского сельского поселения Тимашевского района  «Развитие культуры» на 2021 год предусмотрено             20 070,9 тыс.  рублей.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50900" y="2032001"/>
            <a:ext cx="370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Подпрограмма  «Совершенствование деятельности учреждений культуры»</a:t>
            </a:r>
            <a:endParaRPr lang="ru-RU" sz="14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Горизонтальный свиток 6"/>
          <p:cNvSpPr/>
          <p:nvPr/>
        </p:nvSpPr>
        <p:spPr>
          <a:xfrm>
            <a:off x="1358901" y="2501900"/>
            <a:ext cx="2400300" cy="482600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19 375,0 тыс. рублей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62001" y="3009900"/>
            <a:ext cx="42799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1200" dirty="0" smtClean="0"/>
              <a:t>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на выполнение муниципальных заданий 3 муниципальным учреждениями, подведомственными администрации Медведовского сельского поселения Тимашевского района (МУК «Медведовская СЦКС», МУК «СЦКС «Родина», МБУК «Медведовская библиотека»</a:t>
            </a:r>
            <a:endParaRPr lang="ru-RU" sz="1200" dirty="0" smtClean="0"/>
          </a:p>
          <a:p>
            <a:pPr>
              <a:buFont typeface="Wingdings" pitchFamily="2" charset="2"/>
              <a:buChar char="Ø"/>
            </a:pPr>
            <a:r>
              <a:rPr lang="ru-RU" sz="1200" dirty="0" smtClean="0"/>
              <a:t>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предоставление иной целевой субсидии на комплектование книжных фондов библиотек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393907" y="3033485"/>
            <a:ext cx="2095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Подпрограмма  «Старшее поколение»</a:t>
            </a:r>
            <a:endParaRPr lang="ru-RU" sz="14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Горизонтальный свиток 11"/>
          <p:cNvSpPr/>
          <p:nvPr/>
        </p:nvSpPr>
        <p:spPr>
          <a:xfrm>
            <a:off x="6057901" y="3543300"/>
            <a:ext cx="2400300" cy="482600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137,7 тыс. рублей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070600" y="4051302"/>
            <a:ext cx="25770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1200" dirty="0" smtClean="0"/>
              <a:t>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проведения мероприятий в области поддержки граждан пожилого возраста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4100" y="4620986"/>
            <a:ext cx="3175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Подпрограмма  «Юбилейные и знаменательные даты»</a:t>
            </a:r>
            <a:endParaRPr lang="ru-RU" sz="14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Горизонтальный свиток 14"/>
          <p:cNvSpPr/>
          <p:nvPr/>
        </p:nvSpPr>
        <p:spPr>
          <a:xfrm>
            <a:off x="1119053" y="5052786"/>
            <a:ext cx="2400300" cy="482600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553,2 тыс. рублей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121953" y="5586914"/>
            <a:ext cx="3048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1200" dirty="0" smtClean="0"/>
              <a:t>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проведения мероприятий по приобщению жителей к местным традициям, к знанию и уважению истории родной станицы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822503" y="4772688"/>
            <a:ext cx="438453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Подпрограмма  «Гармонизация межнациональных </a:t>
            </a:r>
          </a:p>
          <a:p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отношений и развития национальных культур»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Горизонтальный свиток 18"/>
          <p:cNvSpPr/>
          <p:nvPr/>
        </p:nvSpPr>
        <p:spPr>
          <a:xfrm>
            <a:off x="6126141" y="5235622"/>
            <a:ext cx="2400300" cy="482600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5,0 тыс. рублей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36062" y="5771244"/>
            <a:ext cx="257701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1200" dirty="0" smtClean="0"/>
              <a:t>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мероприятия направленные на укрепление межнационального и межконфессионального согласия, на поддержку и развитие языков и культуры народов РФ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32593" y="0"/>
            <a:ext cx="10582672" cy="770709"/>
          </a:xfrm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>
            <a:noAutofit/>
          </a:bodyPr>
          <a:lstStyle/>
          <a:p>
            <a:pPr algn="ctr"/>
            <a:r>
              <a:rPr lang="ru-RU" sz="200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Финансирование муниципального задания учреждений культуры </a:t>
            </a:r>
            <a:r>
              <a:rPr lang="ru-RU" sz="200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Медведовского</a:t>
            </a:r>
            <a:r>
              <a:rPr lang="ru-RU" sz="200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сельского поселения (тыс. руб.)</a:t>
            </a:r>
            <a:endParaRPr lang="ru-RU" sz="2000" dirty="0"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481289" y="840261"/>
          <a:ext cx="4960701" cy="5728957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3084239"/>
                <a:gridCol w="1876462"/>
              </a:tblGrid>
              <a:tr h="416582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2021 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16582">
                <a:tc>
                  <a:txBody>
                    <a:bodyPr/>
                    <a:lstStyle/>
                    <a:p>
                      <a:r>
                        <a:rPr lang="ru-RU" sz="1400" b="1" u="none" dirty="0" smtClean="0">
                          <a:latin typeface="Times New Roman" pitchFamily="18" charset="0"/>
                          <a:cs typeface="Times New Roman" pitchFamily="18" charset="0"/>
                        </a:rPr>
                        <a:t>Муниципальное задание</a:t>
                      </a:r>
                      <a:endParaRPr lang="ru-RU" sz="1400" b="1" u="non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u="none" dirty="0" smtClean="0">
                          <a:latin typeface="Times New Roman" pitchFamily="18" charset="0"/>
                          <a:cs typeface="Times New Roman" pitchFamily="18" charset="0"/>
                        </a:rPr>
                        <a:t>19 205,0</a:t>
                      </a:r>
                      <a:endParaRPr lang="ru-RU" sz="1600" b="1" u="non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9900"/>
                    </a:solidFill>
                  </a:tcPr>
                </a:tc>
              </a:tr>
              <a:tr h="416582">
                <a:tc>
                  <a:txBody>
                    <a:bodyPr/>
                    <a:lstStyle/>
                    <a:p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Заработная плата</a:t>
                      </a:r>
                      <a:r>
                        <a:rPr lang="ru-RU" sz="1400" b="1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с начислениями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15 716,75</a:t>
                      </a:r>
                      <a:endParaRPr lang="ru-RU" sz="12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44237">
                <a:tc>
                  <a:txBody>
                    <a:bodyPr/>
                    <a:lstStyle/>
                    <a:p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Компенсация коммунальных услуг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143,1</a:t>
                      </a:r>
                      <a:endParaRPr lang="ru-RU" sz="12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10977">
                <a:tc>
                  <a:txBody>
                    <a:bodyPr/>
                    <a:lstStyle/>
                    <a:p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Связь, интернет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130,09</a:t>
                      </a:r>
                      <a:endParaRPr lang="ru-RU" sz="12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55402">
                <a:tc>
                  <a:txBody>
                    <a:bodyPr/>
                    <a:lstStyle/>
                    <a:p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Коммунальные услуги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1 072,93</a:t>
                      </a:r>
                      <a:endParaRPr lang="ru-RU" sz="12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10977">
                <a:tc>
                  <a:txBody>
                    <a:bodyPr/>
                    <a:lstStyle/>
                    <a:p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Электроэнергия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i="1" dirty="0" smtClean="0">
                          <a:latin typeface="Times New Roman" pitchFamily="18" charset="0"/>
                          <a:cs typeface="Times New Roman" pitchFamily="18" charset="0"/>
                        </a:rPr>
                        <a:t>609,5</a:t>
                      </a:r>
                      <a:endParaRPr lang="ru-RU" sz="12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15419">
                <a:tc>
                  <a:txBody>
                    <a:bodyPr/>
                    <a:lstStyle/>
                    <a:p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Газоснабжение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i="1" dirty="0" smtClean="0">
                          <a:latin typeface="Times New Roman" pitchFamily="18" charset="0"/>
                          <a:cs typeface="Times New Roman" pitchFamily="18" charset="0"/>
                        </a:rPr>
                        <a:t>97,36</a:t>
                      </a:r>
                      <a:endParaRPr lang="ru-RU" sz="12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10977">
                <a:tc>
                  <a:txBody>
                    <a:bodyPr/>
                    <a:lstStyle/>
                    <a:p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Теплоснабжение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i="1" dirty="0" smtClean="0">
                          <a:latin typeface="Times New Roman" pitchFamily="18" charset="0"/>
                          <a:cs typeface="Times New Roman" pitchFamily="18" charset="0"/>
                        </a:rPr>
                        <a:t>366,07</a:t>
                      </a:r>
                      <a:endParaRPr lang="ru-RU" sz="12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28660">
                <a:tc>
                  <a:txBody>
                    <a:bodyPr/>
                    <a:lstStyle/>
                    <a:p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Работы и услуги по содержанию имущества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158,08</a:t>
                      </a:r>
                      <a:endParaRPr lang="ru-RU" sz="12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28660">
                <a:tc>
                  <a:txBody>
                    <a:bodyPr/>
                    <a:lstStyle/>
                    <a:p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Сбор,</a:t>
                      </a:r>
                      <a:r>
                        <a:rPr lang="ru-RU" sz="1400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транспортировка, обработка и размещение ТБО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i="1" dirty="0" smtClean="0">
                          <a:latin typeface="Times New Roman" pitchFamily="18" charset="0"/>
                          <a:cs typeface="Times New Roman" pitchFamily="18" charset="0"/>
                        </a:rPr>
                        <a:t>53,67</a:t>
                      </a:r>
                      <a:endParaRPr lang="ru-RU" sz="12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28660">
                <a:tc>
                  <a:txBody>
                    <a:bodyPr/>
                    <a:lstStyle/>
                    <a:p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Обслуживание пожарной сигнализации и газопровода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i="1" dirty="0" smtClean="0">
                          <a:latin typeface="Times New Roman" pitchFamily="18" charset="0"/>
                          <a:cs typeface="Times New Roman" pitchFamily="18" charset="0"/>
                        </a:rPr>
                        <a:t>83,4</a:t>
                      </a:r>
                      <a:endParaRPr lang="ru-RU" sz="12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28660">
                <a:tc>
                  <a:txBody>
                    <a:bodyPr/>
                    <a:lstStyle/>
                    <a:p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Ремонт и обслуживание аппаратуры и техники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i="1" dirty="0" smtClean="0">
                          <a:latin typeface="Times New Roman" pitchFamily="18" charset="0"/>
                          <a:cs typeface="Times New Roman" pitchFamily="18" charset="0"/>
                        </a:rPr>
                        <a:t>21,01</a:t>
                      </a:r>
                      <a:endParaRPr lang="ru-RU" sz="12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16582">
                <a:tc>
                  <a:txBody>
                    <a:bodyPr/>
                    <a:lstStyle/>
                    <a:p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Прочие работы и услуги,</a:t>
                      </a:r>
                      <a:r>
                        <a:rPr lang="ru-RU" sz="1400" b="1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т.ч.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1 742,34</a:t>
                      </a:r>
                      <a:endParaRPr lang="ru-RU" sz="12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Содержимое 3"/>
          <p:cNvGraphicFramePr>
            <a:graphicFrameLocks/>
          </p:cNvGraphicFramePr>
          <p:nvPr/>
        </p:nvGraphicFramePr>
        <p:xfrm>
          <a:off x="6507665" y="857365"/>
          <a:ext cx="5140638" cy="5699954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3130123"/>
                <a:gridCol w="2010515"/>
              </a:tblGrid>
              <a:tr h="403023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2021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64095">
                <a:tc>
                  <a:txBody>
                    <a:bodyPr/>
                    <a:lstStyle/>
                    <a:p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Охрана учреждений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i="1" dirty="0" smtClean="0">
                          <a:latin typeface="Times New Roman" pitchFamily="18" charset="0"/>
                          <a:cs typeface="Times New Roman" pitchFamily="18" charset="0"/>
                        </a:rPr>
                        <a:t>1 489,2</a:t>
                      </a:r>
                      <a:endParaRPr lang="ru-RU" sz="12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32463">
                <a:tc>
                  <a:txBody>
                    <a:bodyPr/>
                    <a:lstStyle/>
                    <a:p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Аттестация  и оценка рабочих мест мед .осмотр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i="1" dirty="0" smtClean="0">
                          <a:latin typeface="Times New Roman" pitchFamily="18" charset="0"/>
                          <a:cs typeface="Times New Roman" pitchFamily="18" charset="0"/>
                        </a:rPr>
                        <a:t>66,72</a:t>
                      </a:r>
                      <a:endParaRPr lang="ru-RU" sz="12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48814">
                <a:tc>
                  <a:txBody>
                    <a:bodyPr/>
                    <a:lstStyle/>
                    <a:p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Экология  (отчеты, экологический контроль,</a:t>
                      </a:r>
                      <a:r>
                        <a:rPr lang="ru-RU" sz="1400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и.т.д.)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i="1" dirty="0" smtClean="0">
                          <a:latin typeface="Times New Roman" pitchFamily="18" charset="0"/>
                          <a:cs typeface="Times New Roman" pitchFamily="18" charset="0"/>
                        </a:rPr>
                        <a:t>39,93</a:t>
                      </a:r>
                      <a:endParaRPr lang="ru-RU" sz="12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92754">
                <a:tc>
                  <a:txBody>
                    <a:bodyPr/>
                    <a:lstStyle/>
                    <a:p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Обучение и программное обновление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i="1" dirty="0" smtClean="0">
                          <a:latin typeface="Times New Roman" pitchFamily="18" charset="0"/>
                          <a:cs typeface="Times New Roman" pitchFamily="18" charset="0"/>
                        </a:rPr>
                        <a:t>30,1</a:t>
                      </a:r>
                      <a:endParaRPr lang="ru-RU" sz="12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17467">
                <a:tc>
                  <a:txBody>
                    <a:bodyPr/>
                    <a:lstStyle/>
                    <a:p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Бланки, подписка на журналы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i="1" dirty="0" smtClean="0">
                          <a:latin typeface="Times New Roman" pitchFamily="18" charset="0"/>
                          <a:cs typeface="Times New Roman" pitchFamily="18" charset="0"/>
                        </a:rPr>
                        <a:t>86,52</a:t>
                      </a:r>
                      <a:endParaRPr lang="ru-RU" sz="12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64695">
                <a:tc>
                  <a:txBody>
                    <a:bodyPr/>
                    <a:lstStyle/>
                    <a:p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Заправка огнетушителей, командировочные расходы, заключение на списание ОС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i="1" dirty="0" smtClean="0">
                          <a:latin typeface="Times New Roman" pitchFamily="18" charset="0"/>
                          <a:cs typeface="Times New Roman" pitchFamily="18" charset="0"/>
                        </a:rPr>
                        <a:t>25,7</a:t>
                      </a:r>
                      <a:endParaRPr lang="ru-RU" sz="12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73497">
                <a:tc>
                  <a:txBody>
                    <a:bodyPr/>
                    <a:lstStyle/>
                    <a:p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Призы, основные средства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127,32</a:t>
                      </a:r>
                      <a:endParaRPr lang="ru-RU" sz="12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48783">
                <a:tc>
                  <a:txBody>
                    <a:bodyPr/>
                    <a:lstStyle/>
                    <a:p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Материалы, в т.ч.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99,26</a:t>
                      </a:r>
                      <a:endParaRPr lang="ru-RU" sz="12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73497">
                <a:tc>
                  <a:txBody>
                    <a:bodyPr/>
                    <a:lstStyle/>
                    <a:p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Дизельное топливо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i="1" dirty="0" smtClean="0">
                          <a:latin typeface="Times New Roman" pitchFamily="18" charset="0"/>
                          <a:cs typeface="Times New Roman" pitchFamily="18" charset="0"/>
                        </a:rPr>
                        <a:t>52,0</a:t>
                      </a:r>
                      <a:endParaRPr lang="ru-RU" sz="12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65259">
                <a:tc>
                  <a:txBody>
                    <a:bodyPr/>
                    <a:lstStyle/>
                    <a:p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Запасные части, </a:t>
                      </a:r>
                      <a:r>
                        <a:rPr lang="ru-RU" sz="140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хоз</a:t>
                      </a:r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. и канц. товары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i="1" dirty="0" smtClean="0">
                          <a:latin typeface="Times New Roman" pitchFamily="18" charset="0"/>
                          <a:cs typeface="Times New Roman" pitchFamily="18" charset="0"/>
                        </a:rPr>
                        <a:t>47,26</a:t>
                      </a:r>
                      <a:endParaRPr lang="ru-RU" sz="12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22439">
                <a:tc>
                  <a:txBody>
                    <a:bodyPr/>
                    <a:lstStyle/>
                    <a:p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Налоги (имущество)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15,1</a:t>
                      </a:r>
                      <a:endParaRPr lang="ru-RU" sz="12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62967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Книжный фонд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170,0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</a:tr>
              <a:tr h="566764">
                <a:tc>
                  <a:txBody>
                    <a:bodyPr/>
                    <a:lstStyle/>
                    <a:p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ИТОГО: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19 375,0</a:t>
                      </a:r>
                      <a:endParaRPr lang="ru-RU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513" y="609600"/>
            <a:ext cx="8598907" cy="446468"/>
          </a:xfrm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 anchor="ctr">
            <a:normAutofit/>
          </a:bodyPr>
          <a:lstStyle/>
          <a:p>
            <a:pPr algn="ctr"/>
            <a:r>
              <a:rPr lang="ru-RU" sz="2000" dirty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«Развитие физической культуры и спорта»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7513" y="1120463"/>
            <a:ext cx="8598907" cy="1559417"/>
          </a:xfrm>
        </p:spPr>
        <p:txBody>
          <a:bodyPr anchor="t">
            <a:noAutofit/>
          </a:bodyPr>
          <a:lstStyle/>
          <a:p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реализацию мероприятий муниципальной программы Медведовского сельского поселения Тимашевского района  «Развитие физической культуры и спорта» на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2021 год предусмотрено </a:t>
            </a:r>
          </a:p>
          <a:p>
            <a:endParaRPr lang="ru-RU" dirty="0">
              <a:solidFill>
                <a:schemeClr val="tx1"/>
              </a:solidFill>
            </a:endParaRPr>
          </a:p>
          <a:p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Основной объём средств будет направлен на приобретение призов и подарков, а также на питание спортсменов.</a:t>
            </a:r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8395774" y="1249251"/>
          <a:ext cx="2755900" cy="14445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Диаграмма 4"/>
          <p:cNvGraphicFramePr/>
          <p:nvPr/>
        </p:nvGraphicFramePr>
        <p:xfrm>
          <a:off x="8109398" y="3772258"/>
          <a:ext cx="3490175" cy="13277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Заголовок 1"/>
          <p:cNvSpPr txBox="1">
            <a:spLocks/>
          </p:cNvSpPr>
          <p:nvPr/>
        </p:nvSpPr>
        <p:spPr>
          <a:xfrm>
            <a:off x="729028" y="3352801"/>
            <a:ext cx="8598907" cy="407832"/>
          </a:xfrm>
          <a:prstGeom prst="rect">
            <a:avLst/>
          </a:prstGeom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uLnTx/>
                <a:uFillTx/>
                <a:latin typeface="Times New Roman" pitchFamily="18" charset="0"/>
                <a:cs typeface="Times New Roman" pitchFamily="18" charset="0"/>
              </a:rPr>
              <a:t>«Молодежь Медведовского сельского поселения»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26771" y="3794547"/>
            <a:ext cx="859450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 реализацию мероприятий муниципальной программы Медведовского сельского поселения Тимашевского района  «Молодежь Медведовского сельского поселения» на 2021 год предусмотрено</a:t>
            </a:r>
          </a:p>
          <a:p>
            <a:endParaRPr lang="ru-RU" dirty="0" smtClean="0"/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Основной объём средств будет направлен на приобретение призов для проведения мероприятий.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Горизонтальный свиток 7"/>
          <p:cNvSpPr/>
          <p:nvPr/>
        </p:nvSpPr>
        <p:spPr>
          <a:xfrm>
            <a:off x="2573412" y="2018952"/>
            <a:ext cx="2400300" cy="482600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147,0 тыс. рублей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Горизонтальный свиток 8"/>
          <p:cNvSpPr/>
          <p:nvPr/>
        </p:nvSpPr>
        <p:spPr>
          <a:xfrm>
            <a:off x="3763199" y="4449869"/>
            <a:ext cx="2400300" cy="482600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145,3 тыс. рублей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42896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38832" y="560173"/>
            <a:ext cx="4194935" cy="1428206"/>
          </a:xfrm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«Развитие физической культуры и спорта»</a:t>
            </a:r>
            <a:endParaRPr lang="ru-RU" sz="2800" b="1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Содержимое 5" descr="IMG_3139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209963" y="2416391"/>
            <a:ext cx="4184073" cy="3138055"/>
          </a:xfrm>
        </p:spPr>
      </p:pic>
      <p:pic>
        <p:nvPicPr>
          <p:cNvPr id="7" name="Содержимое 6" descr="DSCN3810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6797271" y="2802549"/>
            <a:ext cx="4185458" cy="2365738"/>
          </a:xfr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6786812" y="599833"/>
            <a:ext cx="4194935" cy="1428206"/>
          </a:xfrm>
          <a:prstGeom prst="rect">
            <a:avLst/>
          </a:prstGeom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 vert="horz" lIns="91440" tIns="45720" rIns="91440" bIns="45720" rtlCol="0" anchor="t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«Молодежь </a:t>
            </a:r>
            <a:r>
              <a:rPr kumimoji="0" lang="ru-RU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Медведовского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сельского поселения »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77512" y="609603"/>
            <a:ext cx="8598907" cy="431799"/>
          </a:xfrm>
          <a:prstGeom prst="rect">
            <a:avLst/>
          </a:prstGeom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 anchor="ctr">
            <a:normAutofit/>
          </a:bodyPr>
          <a:lstStyle/>
          <a:p>
            <a:pPr lvl="0" algn="ctr" defTabSz="457200">
              <a:spcBef>
                <a:spcPct val="0"/>
              </a:spcBef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Обеспечение безопасности населения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»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73100" y="1115537"/>
            <a:ext cx="90678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 реализацию мероприятий муниципальной программы Медведовского сельского поселения Тимашевского района «Обеспечение безопасности населения» на 2021 год предусмотрено  626,2 тыс.  рублей.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3702" y="5140962"/>
            <a:ext cx="36819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Пожарная безопасность</a:t>
            </a:r>
            <a:endParaRPr lang="ru-RU" sz="14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Горизонтальный свиток 5"/>
          <p:cNvSpPr/>
          <p:nvPr/>
        </p:nvSpPr>
        <p:spPr>
          <a:xfrm>
            <a:off x="1695143" y="3128788"/>
            <a:ext cx="2400300" cy="482600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488,1 тыс. рублей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8970" y="3666725"/>
            <a:ext cx="42799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1200" dirty="0" smtClean="0"/>
              <a:t> </a:t>
            </a:r>
            <a:r>
              <a:rPr lang="ru-RU" sz="1050" dirty="0" smtClean="0"/>
              <a:t>комплекс работ по очистке водоотводных лотков – 216,2 тыс. рублей;</a:t>
            </a:r>
          </a:p>
          <a:p>
            <a:pPr>
              <a:buFont typeface="Wingdings" pitchFamily="2" charset="2"/>
              <a:buChar char="Ø"/>
            </a:pPr>
            <a:r>
              <a:rPr lang="ru-RU" sz="1050" dirty="0" smtClean="0"/>
              <a:t>техническое обслуживание систем оповещения – 84,0 тыс. рублей;</a:t>
            </a:r>
          </a:p>
          <a:p>
            <a:pPr>
              <a:buFont typeface="Wingdings" pitchFamily="2" charset="2"/>
              <a:buChar char="Ø"/>
            </a:pPr>
            <a:r>
              <a:rPr lang="ru-RU" sz="1050" dirty="0" smtClean="0"/>
              <a:t> экспертиза технического состояния водозаборных дамб – 80,0 тыс. рублей.</a:t>
            </a:r>
          </a:p>
          <a:p>
            <a:pPr>
              <a:buFont typeface="Wingdings" pitchFamily="2" charset="2"/>
              <a:buChar char="Ø"/>
            </a:pPr>
            <a:r>
              <a:rPr lang="ru-RU" sz="1050" dirty="0" smtClean="0"/>
              <a:t>Страхование 7 дамб – 97,5 тыс. рублей</a:t>
            </a:r>
          </a:p>
          <a:p>
            <a:pPr>
              <a:buFont typeface="Wingdings" pitchFamily="2" charset="2"/>
              <a:buChar char="Ø"/>
            </a:pPr>
            <a:r>
              <a:rPr lang="ru-RU" sz="1050" dirty="0" smtClean="0"/>
              <a:t>Установка баннеров и информационных табличек – 10,4 тыс. рублей.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9440" y="3523803"/>
            <a:ext cx="444017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Подпрограмма  «Укрепление правопорядка, профилактика правонарушений, экстремистских, террористических проявлений, усилению борьбы с преступностью, противодействию коррупции»</a:t>
            </a:r>
            <a:endParaRPr lang="ru-RU" sz="14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Горизонтальный свиток 8"/>
          <p:cNvSpPr/>
          <p:nvPr/>
        </p:nvSpPr>
        <p:spPr>
          <a:xfrm>
            <a:off x="5620018" y="4689520"/>
            <a:ext cx="2400300" cy="482600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1,5 тыс. рублей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581203" y="5352069"/>
            <a:ext cx="2514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1200" dirty="0" smtClean="0"/>
              <a:t>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изготовление методических материалов (листовок) направленных на профилактику правонарушений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4" name="Диаграмма 13"/>
          <p:cNvGraphicFramePr/>
          <p:nvPr/>
        </p:nvGraphicFramePr>
        <p:xfrm>
          <a:off x="6174666" y="1918952"/>
          <a:ext cx="4262907" cy="15808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1003300" y="2184402"/>
            <a:ext cx="368191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Подпрограмма «Гражданская оборона, предупреждение и ликвидация чрезвычайных ситуаций, стихийных бедствий и их последствий</a:t>
            </a:r>
            <a:endParaRPr lang="ru-RU" sz="14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Горизонтальный свиток 11"/>
          <p:cNvSpPr/>
          <p:nvPr/>
        </p:nvSpPr>
        <p:spPr>
          <a:xfrm>
            <a:off x="700485" y="5416082"/>
            <a:ext cx="2400300" cy="482600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136,6 тыс. рублей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46055" y="5905867"/>
            <a:ext cx="42799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Ремонт пожарных гидрантов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4450" y="165463"/>
            <a:ext cx="8962879" cy="853440"/>
          </a:xfrm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>
            <a:normAutofit fontScale="90000"/>
          </a:bodyPr>
          <a:lstStyle/>
          <a:p>
            <a:pPr lvl="0" algn="ctr"/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«Обеспечение безопасности населения»</a:t>
            </a:r>
            <a:b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Содержимое 6" descr="Противопожарная безопасность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38676" y="3241548"/>
            <a:ext cx="2999777" cy="183736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8" name="Содержимое 7" descr="Антитеррор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196558" y="2912303"/>
            <a:ext cx="3268663" cy="257558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516403" y="1258389"/>
            <a:ext cx="3324079" cy="753292"/>
          </a:xfrm>
          <a:prstGeom prst="rect">
            <a:avLst/>
          </a:prstGeom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 vert="horz" lIns="91440" tIns="45720" rIns="91440" bIns="45720" rtlCol="0" anchor="t">
            <a:normAutofit fontScale="25000" lnSpcReduction="20000"/>
          </a:bodyPr>
          <a:lstStyle/>
          <a:p>
            <a:pPr algn="ctr" defTabSz="457200">
              <a:spcBef>
                <a:spcPct val="0"/>
              </a:spcBef>
            </a:pPr>
            <a:r>
              <a:rPr lang="ru-RU" sz="5300" b="1" dirty="0" smtClean="0">
                <a:latin typeface="Times New Roman" pitchFamily="18" charset="0"/>
                <a:cs typeface="Times New Roman" pitchFamily="18" charset="0"/>
              </a:rPr>
              <a:t>Подпрограмма «Гражданская оборона, предупреждение и ликвидация чрезвычайных ситуаций, стихийных бедствий и их последствий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/>
            </a:r>
            <a:b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</a:b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4248025" y="1358538"/>
            <a:ext cx="3393747" cy="966651"/>
          </a:xfrm>
          <a:prstGeom prst="rect">
            <a:avLst/>
          </a:prstGeom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 vert="horz" lIns="91440" tIns="45720" rIns="91440" bIns="45720" rtlCol="0" anchor="t">
            <a:normAutofit fontScale="25000" lnSpcReduction="20000"/>
          </a:bodyPr>
          <a:lstStyle/>
          <a:p>
            <a:pPr algn="ctr" defTabSz="457200">
              <a:spcBef>
                <a:spcPct val="0"/>
              </a:spcBef>
            </a:pP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Подпрограмма  «Укрепление правопорядка, профилактика правонарушений, экстремистских, террористических проявлений, усилению борьбы с преступностью, противодействию коррупции»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/>
            </a:r>
            <a:b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</a:b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7849019" y="1406436"/>
            <a:ext cx="3393747" cy="966651"/>
          </a:xfrm>
          <a:prstGeom prst="rect">
            <a:avLst/>
          </a:prstGeom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 vert="horz" lIns="91440" tIns="45720" rIns="91440" bIns="45720" rtlCol="0" anchor="t">
            <a:normAutofit fontScale="40000" lnSpcReduction="20000"/>
          </a:bodyPr>
          <a:lstStyle/>
          <a:p>
            <a:pPr algn="ctr"/>
            <a:endParaRPr lang="ru-RU" sz="4800" b="1" dirty="0" smtClean="0">
              <a:latin typeface="+mn-lt"/>
            </a:endParaRPr>
          </a:p>
          <a:p>
            <a:pPr algn="ctr"/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Пожарная безопасность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/>
            </a:r>
            <a:b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</a:b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  <p:pic>
        <p:nvPicPr>
          <p:cNvPr id="10" name="Содержимое 7" descr="Антитеррор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46788" y="3008466"/>
            <a:ext cx="2557427" cy="255742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513" y="609602"/>
            <a:ext cx="8598907" cy="497983"/>
          </a:xfrm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 anchor="ctr">
            <a:normAutofit/>
          </a:bodyPr>
          <a:lstStyle/>
          <a:p>
            <a:pPr algn="ctr"/>
            <a:r>
              <a:rPr lang="ru-RU" sz="2000" dirty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«Поддержка малого и среднего предпринимательства»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51754" y="1184856"/>
            <a:ext cx="8598907" cy="1803043"/>
          </a:xfrm>
        </p:spPr>
        <p:txBody>
          <a:bodyPr anchor="t">
            <a:normAutofit/>
          </a:bodyPr>
          <a:lstStyle/>
          <a:p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реализацию мероприятий муниципальной программы Медведовского сельского поселения Тимашевского района  «Поддержка малого и среднего предпринимательства» на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2021 год предусмотрено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5784705" y="2855516"/>
          <a:ext cx="4863921" cy="18931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Горизонтальный свиток 4"/>
          <p:cNvSpPr/>
          <p:nvPr/>
        </p:nvSpPr>
        <p:spPr>
          <a:xfrm>
            <a:off x="5813203" y="2141837"/>
            <a:ext cx="2400300" cy="469557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10, 0 тыс. рублей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05308" y="2614412"/>
            <a:ext cx="4997003" cy="227956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Основной объём средств будет направлен на разъяснительную работу о мерах государственной и муниципальной поддержки субъектам малого и среднего предпринимательства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94768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513" y="609602"/>
            <a:ext cx="8598907" cy="433589"/>
          </a:xfrm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 anchor="ctr">
            <a:normAutofit/>
          </a:bodyPr>
          <a:lstStyle/>
          <a:p>
            <a:pPr algn="ctr"/>
            <a:r>
              <a:rPr lang="ru-RU" sz="20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«Управление муниципальным имуществом»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7513" y="1094707"/>
            <a:ext cx="8598907" cy="1065399"/>
          </a:xfrm>
        </p:spPr>
        <p:txBody>
          <a:bodyPr anchor="t">
            <a:normAutofit/>
          </a:bodyPr>
          <a:lstStyle/>
          <a:p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реализацию мероприятий муниципальной программы Медведовского сельского поселения Тимашевского района  «Управление муниципальным имуществом» на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2021 год предусмотрено</a:t>
            </a:r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7778841" y="1880318"/>
          <a:ext cx="4567707" cy="23375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Горизонтальный свиток 4"/>
          <p:cNvSpPr/>
          <p:nvPr/>
        </p:nvSpPr>
        <p:spPr>
          <a:xfrm>
            <a:off x="5444588" y="1820083"/>
            <a:ext cx="2400300" cy="482600"/>
          </a:xfrm>
          <a:prstGeom prst="horizontalScroll">
            <a:avLst/>
          </a:prstGeom>
          <a:gradFill flip="none" rotWithShape="1">
            <a:gsLst>
              <a:gs pos="0">
                <a:schemeClr val="accent2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accent2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accent2">
                  <a:lumMod val="60000"/>
                  <a:lumOff val="4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1 051,0 тыс. рублей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1" name="Схема 10"/>
          <p:cNvGraphicFramePr/>
          <p:nvPr/>
        </p:nvGraphicFramePr>
        <p:xfrm>
          <a:off x="881488" y="2440642"/>
          <a:ext cx="7704429" cy="35883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3968038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0761" y="180305"/>
            <a:ext cx="8825659" cy="1159099"/>
          </a:xfrm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Основные направления бюджетной и налоговой политики Медведовского сельского поселения Тимашевского района на 2021 год</a:t>
            </a:r>
            <a:endParaRPr lang="ru-RU" sz="2400" b="1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296215" y="1275008"/>
            <a:ext cx="8980205" cy="5582992"/>
          </a:xfrm>
        </p:spPr>
        <p:txBody>
          <a:bodyPr>
            <a:noAutofit/>
          </a:bodyPr>
          <a:lstStyle/>
          <a:p>
            <a:pPr algn="just"/>
            <a:endParaRPr lang="ru-RU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Основные направления бюджетной и налоговой политики </a:t>
            </a:r>
            <a:r>
              <a:rPr lang="ru-RU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Медведовского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сельского поселения </a:t>
            </a:r>
            <a:r>
              <a:rPr lang="ru-RU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Тимашевского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района на 2021 год (далее – Основные направления) подготовлены в рамках составления проекта местного бюджета на очередной финансовый год в соответствии со статьей 184.2 Бюджетного кодекса Российской Федерации.</a:t>
            </a:r>
          </a:p>
          <a:p>
            <a:pPr algn="just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Основные направления разработаны в соответствии с Бюджетным кодексом Российской Федерации, </a:t>
            </a:r>
          </a:p>
          <a:p>
            <a:pPr algn="just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Бюджетная и налоговая политика направлена на рациональное и эффективное использование бюджетных ресурсов </a:t>
            </a:r>
            <a:r>
              <a:rPr lang="ru-RU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Медведовского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сельского поселения </a:t>
            </a:r>
            <a:r>
              <a:rPr lang="ru-RU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Тимашевского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района, на совершенствование налогообложения и управления финансовыми ресурсами.</a:t>
            </a:r>
          </a:p>
          <a:p>
            <a:pPr algn="just"/>
            <a:endParaRPr lang="ru-RU" sz="1700" dirty="0"/>
          </a:p>
        </p:txBody>
      </p:sp>
    </p:spTree>
    <p:extLst>
      <p:ext uri="{BB962C8B-B14F-4D97-AF65-F5344CB8AC3E}">
        <p14:creationId xmlns:p14="http://schemas.microsoft.com/office/powerpoint/2010/main" xmlns="" val="2217101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513" y="609602"/>
            <a:ext cx="8598907" cy="410817"/>
          </a:xfrm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 anchor="ctr">
            <a:normAutofit/>
          </a:bodyPr>
          <a:lstStyle/>
          <a:p>
            <a:pPr algn="ctr"/>
            <a:r>
              <a:rPr lang="ru-RU" sz="20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«Развитие дорожного хозяйства»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7513" y="1041325"/>
            <a:ext cx="8598907" cy="1105529"/>
          </a:xfrm>
        </p:spPr>
        <p:txBody>
          <a:bodyPr anchor="t"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реализацию мероприятий муниципальной программы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Медведовского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сельского поселения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Тимашевского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района  «Развитие дорожного хозяйства» на 2021 год предусмотрено</a:t>
            </a:r>
          </a:p>
          <a:p>
            <a:endParaRPr lang="ru-RU" dirty="0" smtClean="0">
              <a:solidFill>
                <a:schemeClr val="tx1"/>
              </a:solidFill>
            </a:endParaRPr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8673300" y="3413575"/>
          <a:ext cx="4169489" cy="22633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Горизонтальный свиток 4"/>
          <p:cNvSpPr/>
          <p:nvPr/>
        </p:nvSpPr>
        <p:spPr>
          <a:xfrm>
            <a:off x="5935993" y="1717648"/>
            <a:ext cx="2400300" cy="482600"/>
          </a:xfrm>
          <a:prstGeom prst="horizontalScroll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accent6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accent6">
                  <a:lumMod val="60000"/>
                  <a:lumOff val="40000"/>
                  <a:shade val="100000"/>
                  <a:satMod val="115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17 661,8 тыс. рублей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Схема 6"/>
          <p:cNvGraphicFramePr/>
          <p:nvPr/>
        </p:nvGraphicFramePr>
        <p:xfrm>
          <a:off x="502508" y="2183027"/>
          <a:ext cx="9457038" cy="43660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Стрелка вправо 7"/>
          <p:cNvSpPr/>
          <p:nvPr/>
        </p:nvSpPr>
        <p:spPr>
          <a:xfrm>
            <a:off x="4226010" y="2759676"/>
            <a:ext cx="263611" cy="3377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>
            <a:off x="6396680" y="2681413"/>
            <a:ext cx="263611" cy="3377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>
            <a:off x="8254315" y="2677297"/>
            <a:ext cx="263611" cy="3377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>
            <a:off x="2697893" y="4172465"/>
            <a:ext cx="263611" cy="3377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>
            <a:off x="4646140" y="4143632"/>
            <a:ext cx="263611" cy="3377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право 13"/>
          <p:cNvSpPr/>
          <p:nvPr/>
        </p:nvSpPr>
        <p:spPr>
          <a:xfrm>
            <a:off x="2545493" y="5659395"/>
            <a:ext cx="263611" cy="3377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>
            <a:off x="2335426" y="2714368"/>
            <a:ext cx="263611" cy="3377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9896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511" y="609601"/>
            <a:ext cx="8636307" cy="539931"/>
          </a:xfrm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«Развитие дорожного хозяйства»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Ремонт дорог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 rot="16200000" flipH="1" flipV="1">
            <a:off x="556052" y="1486931"/>
            <a:ext cx="2183030" cy="174642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Содержимое 5" descr="Ремонт тротуаров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8164289" y="1326293"/>
            <a:ext cx="1724296" cy="210942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" name="Содержимое 5" descr="Ремонт тротуаров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99139" y="1325927"/>
            <a:ext cx="1987795" cy="2241057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8" name="Содержимое 5" descr="Ремонт тротуаров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138578" y="4300819"/>
            <a:ext cx="1641855" cy="218914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9" name="Содержимое 5" descr="Ремонт тротуаров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738189" y="4270342"/>
            <a:ext cx="1641855" cy="2189139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" name="Содержимое 5" descr="Ремонт тротуаров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5400000">
            <a:off x="5589373" y="1626973"/>
            <a:ext cx="2199502" cy="161461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1" name="Содержимое 5" descr="Ремонт тротуаров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772919" y="4218090"/>
            <a:ext cx="1641855" cy="2189139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555591" y="3701144"/>
            <a:ext cx="7086181" cy="269967"/>
          </a:xfrm>
          <a:prstGeom prst="rect">
            <a:avLst/>
          </a:prstGeom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 vert="horz" lIns="91440" tIns="45720" rIns="91440" bIns="45720" rtlCol="0" anchor="t">
            <a:normAutofit fontScale="47500" lnSpcReduction="20000"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Грейдирование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и подсыпка дорог, ремонт дорог, ямочный ремонт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7957876" y="3788230"/>
            <a:ext cx="2087461" cy="235131"/>
          </a:xfrm>
          <a:prstGeom prst="rect">
            <a:avLst/>
          </a:prstGeom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 vert="horz" lIns="91440" tIns="45720" rIns="91440" bIns="45720" rtlCol="0" anchor="t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Ремонт</a:t>
            </a:r>
            <a:r>
              <a:rPr kumimoji="0" lang="ru-RU" sz="12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тротуаров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2092653" y="6588035"/>
            <a:ext cx="7086181" cy="269967"/>
          </a:xfrm>
          <a:prstGeom prst="rect">
            <a:avLst/>
          </a:prstGeom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 vert="horz" lIns="91440" tIns="45720" rIns="91440" bIns="45720" rtlCol="0" anchor="t">
            <a:normAutofit fontScale="47500" lnSpcReduction="20000"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Нанесение</a:t>
            </a:r>
            <a:r>
              <a:rPr kumimoji="0" lang="ru-RU" sz="28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горизонтальной разметки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4532" y="583845"/>
            <a:ext cx="8598907" cy="489583"/>
          </a:xfrm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 anchor="ctr">
            <a:normAutofit/>
          </a:bodyPr>
          <a:lstStyle/>
          <a:p>
            <a:pPr algn="ctr"/>
            <a:r>
              <a:rPr lang="ru-RU" sz="2000" dirty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«Развитие коммунальной инфраструктуры»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63513" y="1142115"/>
            <a:ext cx="8598907" cy="4314423"/>
          </a:xfrm>
        </p:spPr>
        <p:txBody>
          <a:bodyPr anchor="t">
            <a:normAutofit/>
          </a:bodyPr>
          <a:lstStyle/>
          <a:p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реализацию мероприятий муниципальной программы Медведовского сельского поселения Тимашевского района  «Развитие коммунальной инфраструктуры» на 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2021 год предусмотрено</a:t>
            </a:r>
          </a:p>
          <a:p>
            <a:endParaRPr lang="ru-RU" dirty="0" smtClean="0">
              <a:solidFill>
                <a:schemeClr val="tx1"/>
              </a:solidFill>
            </a:endParaRPr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8057321" y="1566182"/>
          <a:ext cx="4479235" cy="19721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Горизонтальный свиток 4"/>
          <p:cNvSpPr/>
          <p:nvPr/>
        </p:nvSpPr>
        <p:spPr>
          <a:xfrm>
            <a:off x="4102061" y="1917782"/>
            <a:ext cx="2400300" cy="482600"/>
          </a:xfrm>
          <a:prstGeom prst="horizontalScroll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accent6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accent6">
                  <a:lumMod val="60000"/>
                  <a:lumOff val="40000"/>
                  <a:shade val="100000"/>
                  <a:satMod val="115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9 734,6 тыс. рублей</a:t>
            </a:r>
            <a:endParaRPr lang="ru-RU" sz="1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" name="Схема 9"/>
          <p:cNvGraphicFramePr/>
          <p:nvPr/>
        </p:nvGraphicFramePr>
        <p:xfrm>
          <a:off x="1327344" y="2481945"/>
          <a:ext cx="8090979" cy="39711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3801301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0940" y="0"/>
            <a:ext cx="9145757" cy="888274"/>
          </a:xfrm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>
            <a:normAutofit/>
          </a:bodyPr>
          <a:lstStyle/>
          <a:p>
            <a:pPr lvl="0" algn="ctr"/>
            <a:r>
              <a:rPr lang="ru-RU" sz="2000" b="1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Основное мероприятие : Обеспечение деятельности подведомственных учреждений </a:t>
            </a:r>
            <a:r>
              <a:rPr lang="ru-RU" sz="2000" b="1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Медведовского</a:t>
            </a:r>
            <a:r>
              <a:rPr lang="ru-RU" sz="2000" b="1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сельского поселения </a:t>
            </a:r>
            <a:r>
              <a:rPr lang="ru-RU" sz="2000" b="1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Тимашевского</a:t>
            </a:r>
            <a:r>
              <a:rPr lang="ru-RU" sz="2000" b="1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района </a:t>
            </a:r>
            <a:endParaRPr lang="ru-RU" b="1" dirty="0"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494981" y="1548960"/>
          <a:ext cx="8831899" cy="4486726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6847503"/>
                <a:gridCol w="1984396"/>
              </a:tblGrid>
              <a:tr h="384083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Показатель 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Сумма (тыс. руб.)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304597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Зарплата работников МУ "СТС и ЖКХ</a:t>
                      </a:r>
                      <a:r>
                        <a:rPr lang="ru-RU" sz="1400" u="none" baseline="0" dirty="0" smtClean="0">
                          <a:ln>
                            <a:solidFill>
                              <a:srgbClr val="000000"/>
                            </a:solidFill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"</a:t>
                      </a:r>
                      <a:endParaRPr lang="ru-RU" sz="1400" b="0" i="0" u="none" baseline="0" dirty="0">
                        <a:ln>
                          <a:solidFill>
                            <a:srgbClr val="000000"/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3 351,0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304597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Прочие затраты</a:t>
                      </a:r>
                      <a:endParaRPr lang="ru-RU" b="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845,9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304597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Услуги связи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38,2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304597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Сопровождение программ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44,5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304597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Обучение 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30,0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304597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ГСМ на служебный автомобиль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468,6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304597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Запчасти и автошины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71,7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304597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Услуги </a:t>
                      </a:r>
                      <a:r>
                        <a:rPr lang="ru-RU" sz="1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предрейсового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 технического   и медицинского осмотра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62,4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304597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Канцтовары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76,6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304597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Замена картриджей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20,6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304597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Запчасти на компьютер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28,3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304597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Загрязнение окружающей среды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5,0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384083">
                <a:tc>
                  <a:txBody>
                    <a:bodyPr/>
                    <a:lstStyle/>
                    <a:p>
                      <a:r>
                        <a:rPr lang="ru-RU" dirty="0" smtClean="0">
                          <a:ln>
                            <a:solidFill>
                              <a:srgbClr val="000000"/>
                            </a:solidFill>
                          </a:ln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dirty="0">
                        <a:ln>
                          <a:solidFill>
                            <a:srgbClr val="000000"/>
                          </a:solidFill>
                        </a:ln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n>
                            <a:solidFill>
                              <a:srgbClr val="000000"/>
                            </a:solidFill>
                          </a:ln>
                          <a:latin typeface="Times New Roman" pitchFamily="18" charset="0"/>
                          <a:cs typeface="Times New Roman" pitchFamily="18" charset="0"/>
                        </a:rPr>
                        <a:t>4 196,9</a:t>
                      </a:r>
                      <a:endParaRPr lang="ru-RU" dirty="0">
                        <a:ln>
                          <a:solidFill>
                            <a:srgbClr val="000000"/>
                          </a:solidFill>
                        </a:ln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4" name="Заголовок 1"/>
          <p:cNvSpPr txBox="1">
            <a:spLocks/>
          </p:cNvSpPr>
          <p:nvPr/>
        </p:nvSpPr>
        <p:spPr>
          <a:xfrm>
            <a:off x="464153" y="1071157"/>
            <a:ext cx="9084796" cy="457199"/>
          </a:xfrm>
          <a:prstGeom prst="rect">
            <a:avLst/>
          </a:prstGeom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 vert="horz" lIns="91440" tIns="45720" rIns="91440" bIns="45720" rtlCol="0" anchor="t">
            <a:normAutofit fontScale="70000" lnSpcReduction="20000"/>
          </a:bodyPr>
          <a:lstStyle/>
          <a:p>
            <a:pPr lvl="0" algn="ctr" defTabSz="457200">
              <a:spcBef>
                <a:spcPct val="0"/>
              </a:spcBef>
            </a:pP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Содержание МУ "Управление СТС и ЖКХ </a:t>
            </a:r>
            <a:r>
              <a:rPr lang="ru-RU" sz="2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Медведовского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сельского поселения </a:t>
            </a:r>
            <a:r>
              <a:rPr lang="ru-RU" sz="2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Тимашевского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района "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513" y="609600"/>
            <a:ext cx="8505679" cy="670560"/>
          </a:xfrm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«Развитие коммунальной инфраструктуры»</a:t>
            </a:r>
            <a:endParaRPr lang="ru-RU" sz="2800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Вечный огонь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38229" y="1603415"/>
            <a:ext cx="2235668" cy="194968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Содержимое 5" descr="Канализация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 rot="5400000">
            <a:off x="3261557" y="1758024"/>
            <a:ext cx="2252919" cy="185077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" name="Содержимое 5" descr="Канализация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53665" y="1583901"/>
            <a:ext cx="1977081" cy="242639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8" name="Содержимое 5" descr="Канализация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567351" y="1592611"/>
            <a:ext cx="1894703" cy="242639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444138" y="4223656"/>
            <a:ext cx="2024743" cy="1105990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 vert="horz" lIns="91440" tIns="45720" rIns="91440" bIns="45720" rtlCol="0" anchor="t">
            <a:noAutofit/>
          </a:bodyPr>
          <a:lstStyle/>
          <a:p>
            <a:pPr lvl="0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Обслуживание ШРП и  ГРШП и содержание газопровода низкого давления  (Вечный огонь)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5824151" y="4389120"/>
            <a:ext cx="4802659" cy="90133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 vert="horz" lIns="91440" tIns="45720" rIns="91440" bIns="45720" rtlCol="0" anchor="t">
            <a:noAutofit/>
          </a:bodyPr>
          <a:lstStyle/>
          <a:p>
            <a:pPr lvl="0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Теплоснабжение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Медведовского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сельского поселения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3312789" y="4257903"/>
            <a:ext cx="2076995" cy="949235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 vert="horz" lIns="91440" tIns="45720" rIns="91440" bIns="45720" rtlCol="0" anchor="t">
            <a:noAutofit/>
          </a:bodyPr>
          <a:lstStyle/>
          <a:p>
            <a:pPr lvl="0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Водоснабжение и водоотведение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Медведовского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сельского поселения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0765" y="569844"/>
            <a:ext cx="8598907" cy="397566"/>
          </a:xfrm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 anchor="ctr">
            <a:normAutofit/>
          </a:bodyPr>
          <a:lstStyle/>
          <a:p>
            <a:pPr algn="ctr"/>
            <a:r>
              <a:rPr lang="ru-RU" sz="2000" dirty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«Социально - экономическое и территориальное развитие»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7513" y="1067827"/>
            <a:ext cx="8598907" cy="1569356"/>
          </a:xfrm>
        </p:spPr>
        <p:txBody>
          <a:bodyPr anchor="t">
            <a:normAutofit/>
          </a:bodyPr>
          <a:lstStyle/>
          <a:p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реализацию мероприятий муниципальной программы Медведовского сельского поселения Тимашевского района  «Социально - экономическое и территориальное развитие» на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2021 год предусмотрено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  <p:graphicFrame>
        <p:nvGraphicFramePr>
          <p:cNvPr id="5" name="Диаграмма 4"/>
          <p:cNvGraphicFramePr/>
          <p:nvPr/>
        </p:nvGraphicFramePr>
        <p:xfrm>
          <a:off x="2220073" y="2704011"/>
          <a:ext cx="6127095" cy="35269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Горизонтальный свиток 5"/>
          <p:cNvSpPr/>
          <p:nvPr/>
        </p:nvSpPr>
        <p:spPr>
          <a:xfrm>
            <a:off x="5916268" y="2009222"/>
            <a:ext cx="2400300" cy="482600"/>
          </a:xfrm>
          <a:prstGeom prst="horizontalScroll">
            <a:avLst/>
          </a:prstGeom>
          <a:gradFill flip="none" rotWithShape="1">
            <a:gsLst>
              <a:gs pos="0">
                <a:schemeClr val="accent4">
                  <a:lumMod val="75000"/>
                  <a:shade val="30000"/>
                  <a:satMod val="115000"/>
                </a:schemeClr>
              </a:gs>
              <a:gs pos="50000">
                <a:schemeClr val="accent4">
                  <a:lumMod val="75000"/>
                  <a:shade val="67500"/>
                  <a:satMod val="115000"/>
                </a:schemeClr>
              </a:gs>
              <a:gs pos="100000">
                <a:schemeClr val="accent4">
                  <a:lumMod val="75000"/>
                  <a:shade val="100000"/>
                  <a:satMod val="115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5 634,6 тыс. рублей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09383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513" y="0"/>
            <a:ext cx="8598907" cy="640080"/>
          </a:xfrm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 anchor="ctr">
            <a:normAutofit/>
          </a:bodyPr>
          <a:lstStyle/>
          <a:p>
            <a:pPr algn="ctr"/>
            <a:r>
              <a:rPr lang="ru-RU" sz="20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«Социально - экономическое и территориальное развитие»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66206" y="1867992"/>
            <a:ext cx="8610215" cy="3354798"/>
          </a:xfrm>
          <a:solidFill>
            <a:schemeClr val="accent2">
              <a:lumMod val="40000"/>
              <a:lumOff val="60000"/>
            </a:schemeClr>
          </a:solidFill>
        </p:spPr>
        <p:txBody>
          <a:bodyPr anchor="t">
            <a:normAutofit/>
          </a:bodyPr>
          <a:lstStyle/>
          <a:p>
            <a:pPr marL="342900" indent="-342900">
              <a:buFont typeface="Wingdings" pitchFamily="2" charset="2"/>
              <a:buChar char="v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обустройство тротуара по ул. Мира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2 620,1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тыс. рублей, 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ремонт пешеходных мостов по ул. Набережная и ул. Северная- 254,4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тыс. рублей, 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уборка и инвентаризация кладбищ– 80,0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тыс. рублей, 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сбор и вывоз ТБО на территории поселения  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780,0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тыс. рублей, 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Wingdings" pitchFamily="2" charset="2"/>
              <a:buChar char="v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утилизация биологических отходов– 18,5 тыс. рублей, 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Wingdings" pitchFamily="2" charset="2"/>
              <a:buChar char="v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выкашивание сорной растительности – 320,1 тыс. рублей,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текущий ремонт памятников – 60,0 тыс. рублей,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Расходы по уличному освещению – 1 116,5 тыс. рублей</a:t>
            </a:r>
          </a:p>
        </p:txBody>
      </p:sp>
      <p:sp>
        <p:nvSpPr>
          <p:cNvPr id="4" name="Овал 3"/>
          <p:cNvSpPr/>
          <p:nvPr/>
        </p:nvSpPr>
        <p:spPr>
          <a:xfrm>
            <a:off x="6900571" y="1112484"/>
            <a:ext cx="3087756" cy="788412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75000"/>
                  <a:shade val="30000"/>
                  <a:satMod val="115000"/>
                </a:schemeClr>
              </a:gs>
              <a:gs pos="50000">
                <a:schemeClr val="accent4">
                  <a:lumMod val="75000"/>
                  <a:shade val="67500"/>
                  <a:satMod val="115000"/>
                </a:schemeClr>
              </a:gs>
              <a:gs pos="100000">
                <a:schemeClr val="accent4">
                  <a:lumMod val="75000"/>
                  <a:shade val="100000"/>
                  <a:satMod val="115000"/>
                </a:schemeClr>
              </a:gs>
            </a:gsLst>
            <a:path path="circle">
              <a:fillToRect r="100000" b="100000"/>
            </a:path>
            <a:tileRect l="-100000" t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5 249,6 тыс. рублей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2276" y="1210615"/>
            <a:ext cx="39666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Подпрограмма  «Благоустройство и озеленение территории поселения»</a:t>
            </a:r>
            <a:endParaRPr lang="ru-RU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44116" y="5240919"/>
            <a:ext cx="84762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Подпрограмма  «Создание </a:t>
            </a:r>
            <a:r>
              <a:rPr lang="ru-RU" b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безбаръерной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среды для </a:t>
            </a:r>
            <a:r>
              <a:rPr lang="ru-RU" b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маломобильных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граждан»</a:t>
            </a:r>
            <a:endParaRPr lang="ru-RU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Текст 2"/>
          <p:cNvSpPr txBox="1">
            <a:spLocks/>
          </p:cNvSpPr>
          <p:nvPr/>
        </p:nvSpPr>
        <p:spPr>
          <a:xfrm>
            <a:off x="609601" y="5995854"/>
            <a:ext cx="8610215" cy="50509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vert="horz" lIns="91440" tIns="45720" rIns="91440" bIns="45720" rtlCol="0" anchor="t">
            <a:norm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pitchFamily="2" charset="2"/>
              <a:buChar char="v"/>
              <a:tabLst/>
              <a:defRPr/>
            </a:pP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Times New Roman" pitchFamily="18" charset="0"/>
                <a:cs typeface="Times New Roman" pitchFamily="18" charset="0"/>
              </a:rPr>
              <a:t>Создание </a:t>
            </a:r>
            <a:r>
              <a:rPr kumimoji="0" lang="ru-RU" sz="1500" b="0" i="0" u="none" strike="noStrike" kern="1200" cap="none" spc="0" normalizeH="0" baseline="0" noProof="0" dirty="0" err="1" smtClean="0">
                <a:ln>
                  <a:noFill/>
                </a:ln>
                <a:uLnTx/>
                <a:uFillTx/>
                <a:latin typeface="Times New Roman" pitchFamily="18" charset="0"/>
                <a:cs typeface="Times New Roman" pitchFamily="18" charset="0"/>
              </a:rPr>
              <a:t>безбарьерной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Times New Roman" pitchFamily="18" charset="0"/>
                <a:cs typeface="Times New Roman" pitchFamily="18" charset="0"/>
              </a:rPr>
              <a:t> среды для </a:t>
            </a:r>
            <a:r>
              <a:rPr kumimoji="0" lang="ru-RU" sz="1500" b="0" i="0" u="none" strike="noStrike" kern="1200" cap="none" spc="0" normalizeH="0" baseline="0" noProof="0" dirty="0" err="1" smtClean="0">
                <a:ln>
                  <a:noFill/>
                </a:ln>
                <a:uLnTx/>
                <a:uFillTx/>
                <a:latin typeface="Times New Roman" pitchFamily="18" charset="0"/>
                <a:cs typeface="Times New Roman" pitchFamily="18" charset="0"/>
              </a:rPr>
              <a:t>маломобильных</a:t>
            </a:r>
            <a:r>
              <a:rPr kumimoji="0" lang="ru-RU" sz="1500" b="0" i="0" u="none" strike="noStrike" kern="1200" cap="none" spc="0" normalizeH="0" noProof="0" dirty="0" smtClean="0">
                <a:ln>
                  <a:noFill/>
                </a:ln>
                <a:uLnTx/>
                <a:uFillTx/>
                <a:latin typeface="Times New Roman" pitchFamily="18" charset="0"/>
                <a:cs typeface="Times New Roman" pitchFamily="18" charset="0"/>
              </a:rPr>
              <a:t> граждан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Times New Roman" pitchFamily="18" charset="0"/>
                <a:cs typeface="Times New Roman" pitchFamily="18" charset="0"/>
              </a:rPr>
              <a:t>– 385,0 тыс. рублей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</a:p>
        </p:txBody>
      </p:sp>
      <p:sp>
        <p:nvSpPr>
          <p:cNvPr id="8" name="Овал 7"/>
          <p:cNvSpPr/>
          <p:nvPr/>
        </p:nvSpPr>
        <p:spPr>
          <a:xfrm>
            <a:off x="8094234" y="5829002"/>
            <a:ext cx="1781287" cy="571801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75000"/>
                  <a:shade val="30000"/>
                  <a:satMod val="115000"/>
                </a:schemeClr>
              </a:gs>
              <a:gs pos="50000">
                <a:schemeClr val="accent4">
                  <a:lumMod val="75000"/>
                  <a:shade val="67500"/>
                  <a:satMod val="115000"/>
                </a:schemeClr>
              </a:gs>
              <a:gs pos="100000">
                <a:schemeClr val="accent4">
                  <a:lumMod val="75000"/>
                  <a:shade val="100000"/>
                  <a:satMod val="115000"/>
                </a:schemeClr>
              </a:gs>
            </a:gsLst>
            <a:path path="circle">
              <a:fillToRect r="100000" b="100000"/>
            </a:path>
            <a:tileRect l="-100000" t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385,0 тыс. рублей 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30326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1202" y="165464"/>
            <a:ext cx="8623243" cy="409303"/>
          </a:xfrm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>
            <a:normAutofit/>
          </a:bodyPr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«Социально - экономическое и территориальное развитие»</a:t>
            </a:r>
            <a:endParaRPr lang="ru-RU" sz="2000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Детские площадки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73217" y="735904"/>
            <a:ext cx="1423785" cy="2527663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307397" y="3322319"/>
            <a:ext cx="2801564" cy="478972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 vert="horz" lIns="91440" tIns="45720" rIns="91440" bIns="45720" rtlCol="0" anchor="t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Ремонт</a:t>
            </a:r>
            <a:r>
              <a:rPr kumimoji="0" lang="ru-RU" sz="11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пешеходных мостов</a:t>
            </a:r>
            <a:endParaRPr kumimoji="0" lang="ru-RU" sz="11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Содержимое 3" descr="Детские площадки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85533" y="809925"/>
            <a:ext cx="1959408" cy="2612543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3634071" y="3526970"/>
            <a:ext cx="2570787" cy="36576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 vert="horz" lIns="91440" tIns="45720" rIns="91440" bIns="45720" rtlCol="0" anchor="t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Озеленение</a:t>
            </a:r>
            <a:r>
              <a:rPr kumimoji="0" lang="ru-RU" sz="12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территории поселения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Содержимое 3" descr="Детские площадки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639907" y="1024367"/>
            <a:ext cx="1514459" cy="2019279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7326505" y="3561804"/>
            <a:ext cx="2570787" cy="36576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 vert="horz" lIns="91440" tIns="45720" rIns="91440" bIns="45720" rtlCol="0" anchor="t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Обустройство тротуара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Содержимое 3" descr="Детские площадки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79158" y="4043430"/>
            <a:ext cx="1533666" cy="2044889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620905" y="6313712"/>
            <a:ext cx="2570787" cy="36576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 vert="horz" lIns="91440" tIns="45720" rIns="91440" bIns="45720" rtlCol="0" anchor="t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Уборка и инвентаризация кладбищ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Содержимое 3" descr="Детские площадки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071821" y="3962400"/>
            <a:ext cx="1924290" cy="2092411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4" name="Заголовок 1"/>
          <p:cNvSpPr txBox="1">
            <a:spLocks/>
          </p:cNvSpPr>
          <p:nvPr/>
        </p:nvSpPr>
        <p:spPr>
          <a:xfrm>
            <a:off x="3830013" y="6335483"/>
            <a:ext cx="2570787" cy="36576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 vert="horz" lIns="91440" tIns="45720" rIns="91440" bIns="45720" rtlCol="0" anchor="t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Текущий ремонт памятников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Содержимое 3" descr="Детские площадки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751805" y="4288143"/>
            <a:ext cx="1647567" cy="1867662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6" name="Заголовок 1"/>
          <p:cNvSpPr txBox="1">
            <a:spLocks/>
          </p:cNvSpPr>
          <p:nvPr/>
        </p:nvSpPr>
        <p:spPr>
          <a:xfrm>
            <a:off x="7361458" y="6309828"/>
            <a:ext cx="2570787" cy="36576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 vert="horz" lIns="91440" tIns="45720" rIns="91440" bIns="45720" rtlCol="0" anchor="t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Создание </a:t>
            </a:r>
            <a:r>
              <a:rPr kumimoji="0" lang="ru-RU" sz="12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безбарьерной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 среды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513" y="609600"/>
            <a:ext cx="8598907" cy="1309352"/>
          </a:xfrm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 anchor="ctr">
            <a:normAutofit/>
          </a:bodyPr>
          <a:lstStyle/>
          <a:p>
            <a:pPr algn="ctr"/>
            <a:r>
              <a:rPr lang="ru-RU" sz="28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«Развитие архивного дела»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7513" y="2021984"/>
            <a:ext cx="8598907" cy="1079026"/>
          </a:xfrm>
        </p:spPr>
        <p:txBody>
          <a:bodyPr anchor="t">
            <a:normAutofit/>
          </a:bodyPr>
          <a:lstStyle/>
          <a:p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реализацию мероприятий муниципальной программы Медведовского сельского поселения Тимашевского района  «Развитие архивного дела» на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2021 год предусмотрено</a:t>
            </a:r>
          </a:p>
          <a:p>
            <a:endParaRPr lang="ru-RU" dirty="0" smtClean="0">
              <a:solidFill>
                <a:schemeClr val="tx1"/>
              </a:solidFill>
            </a:endParaRPr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8387687" y="2476037"/>
          <a:ext cx="3588913" cy="22280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Горизонтальный свиток 4"/>
          <p:cNvSpPr/>
          <p:nvPr/>
        </p:nvSpPr>
        <p:spPr>
          <a:xfrm>
            <a:off x="4370572" y="2714542"/>
            <a:ext cx="2400300" cy="482600"/>
          </a:xfrm>
          <a:prstGeom prst="horizontalScroll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1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1">
                  <a:lumMod val="40000"/>
                  <a:lumOff val="60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106,2  тыс. рублей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хема 5"/>
          <p:cNvGraphicFramePr/>
          <p:nvPr/>
        </p:nvGraphicFramePr>
        <p:xfrm>
          <a:off x="843688" y="3476606"/>
          <a:ext cx="8128000" cy="27937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2677708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513" y="609600"/>
            <a:ext cx="8598907" cy="420710"/>
          </a:xfrm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 anchor="ctr">
            <a:normAutofit/>
          </a:bodyPr>
          <a:lstStyle/>
          <a:p>
            <a:pPr algn="ctr"/>
            <a:r>
              <a:rPr lang="ru-RU" sz="20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«Информационное обеспечение населения»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7513" y="1107585"/>
            <a:ext cx="8598907" cy="1463339"/>
          </a:xfrm>
        </p:spPr>
        <p:txBody>
          <a:bodyPr anchor="t">
            <a:normAutofit/>
          </a:bodyPr>
          <a:lstStyle/>
          <a:p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реализацию мероприятий муниципальной программы Медведовского сельского поселения Тимашевского района  «Информационное обеспечение населения» на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2021 год предусмотрено </a:t>
            </a:r>
          </a:p>
          <a:p>
            <a:endParaRPr lang="ru-RU" dirty="0" smtClean="0">
              <a:solidFill>
                <a:schemeClr val="tx1"/>
              </a:solidFill>
            </a:endParaRPr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7313053" y="1893194"/>
          <a:ext cx="3977427" cy="19189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Горизонтальный свиток 4"/>
          <p:cNvSpPr/>
          <p:nvPr/>
        </p:nvSpPr>
        <p:spPr>
          <a:xfrm>
            <a:off x="3399245" y="2228162"/>
            <a:ext cx="2400300" cy="482600"/>
          </a:xfrm>
          <a:prstGeom prst="horizontalScroll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accent6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accent6">
                  <a:lumMod val="60000"/>
                  <a:lumOff val="40000"/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200,0 тыс. рублей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1750950" y="3243979"/>
            <a:ext cx="6387921" cy="2543577"/>
          </a:xfrm>
          <a:prstGeom prst="wedgeRoundRectCallout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accent6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accent6">
                  <a:lumMod val="60000"/>
                  <a:lumOff val="40000"/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размещение в средствах массовой информации нормативно-правовых актов, объявлений, информации о социально-экономическом и культурном развитии поселения, о развитии его общественной инфраструктуры и иной официальной информации.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48018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77512" y="0"/>
            <a:ext cx="8598907" cy="741405"/>
          </a:xfrm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>
            <a:noAutofit/>
          </a:bodyPr>
          <a:lstStyle/>
          <a:p>
            <a:pPr algn="ctr"/>
            <a:r>
              <a:rPr lang="ru-RU" sz="240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Проект  бюджета по налоговым и неналоговым доходам на 2021 г. </a:t>
            </a:r>
            <a:endParaRPr lang="ru-RU" sz="2400" dirty="0"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243839626"/>
              </p:ext>
            </p:extLst>
          </p:nvPr>
        </p:nvGraphicFramePr>
        <p:xfrm>
          <a:off x="574765" y="1523854"/>
          <a:ext cx="7555105" cy="49528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19001"/>
                <a:gridCol w="1090404"/>
                <a:gridCol w="1053663"/>
                <a:gridCol w="1092037"/>
              </a:tblGrid>
              <a:tr h="1075543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видов доходов</a:t>
                      </a:r>
                      <a:endParaRPr lang="ru-RU" sz="1800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Уточнённое бюджетное назначение на</a:t>
                      </a:r>
                    </a:p>
                    <a:p>
                      <a:pPr algn="ctr"/>
                      <a:r>
                        <a:rPr lang="ru-RU" sz="1200" b="1" kern="12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2020 г.</a:t>
                      </a:r>
                      <a:endParaRPr lang="ru-RU" sz="1200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Проект бюджета на 2021 г.</a:t>
                      </a:r>
                      <a:endParaRPr lang="ru-RU" sz="1200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2021/</a:t>
                      </a:r>
                    </a:p>
                    <a:p>
                      <a:pPr algn="ctr"/>
                      <a:r>
                        <a:rPr lang="ru-RU" sz="1200" b="1" kern="12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2020 г. %</a:t>
                      </a:r>
                      <a:endParaRPr lang="ru-RU" sz="1200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363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Налог на доходы физических лиц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18 326,1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19 900,0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108.6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984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Акцизы на нефтепродукты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7 904,4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7 328,7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92,7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234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ЕСХН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3 600,0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3 700,0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102,</a:t>
                      </a:r>
                      <a:r>
                        <a:rPr lang="en-US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76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Налог на имущество физических лиц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4 400,0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4 450,0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101,1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486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Земельный налог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14 600,0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14 900,0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102,0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234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Доходы от аренды земли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22,2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22,2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100,0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981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Возмещение расходов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732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Доходы от аренды имущества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563,0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2 063,0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366,4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833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Доходы от оказания платных услуг и</a:t>
                      </a:r>
                      <a:r>
                        <a:rPr lang="ru-RU" sz="140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к</a:t>
                      </a: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омпенсация затрат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309,2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200,0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64.7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735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Денежные взыскания штрафы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30,0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30,0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100,0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732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Доходы</a:t>
                      </a:r>
                      <a:r>
                        <a:rPr lang="ru-RU" sz="140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от реализации имущества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1 400,8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1 034,0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73,8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732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Прочие неналоговые доходы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074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ИТОГО</a:t>
                      </a:r>
                      <a:endParaRPr lang="ru-RU" sz="11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51 155,7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53 627,9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104,</a:t>
                      </a:r>
                      <a:r>
                        <a:rPr lang="en-US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Заголовок 4"/>
          <p:cNvSpPr txBox="1">
            <a:spLocks/>
          </p:cNvSpPr>
          <p:nvPr/>
        </p:nvSpPr>
        <p:spPr>
          <a:xfrm>
            <a:off x="677511" y="744584"/>
            <a:ext cx="8598907" cy="1123406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2pPr>
            <a:lvl3pPr eaLnBrk="1" hangingPunct="1">
              <a:defRPr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3pPr>
            <a:lvl4pPr eaLnBrk="1" hangingPunct="1">
              <a:defRPr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4pPr>
            <a:lvl5pPr eaLnBrk="1" hangingPunct="1">
              <a:defRPr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5pPr>
            <a:lvl6pPr eaLnBrk="1" hangingPunct="1">
              <a:defRPr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6pPr>
            <a:lvl7pPr eaLnBrk="1" hangingPunct="1">
              <a:defRPr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7pPr>
            <a:lvl8pPr eaLnBrk="1" hangingPunct="1">
              <a:defRPr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8pPr>
            <a:lvl9pPr eaLnBrk="1" hangingPunct="1">
              <a:defRPr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9pPr>
          </a:lstStyle>
          <a:p>
            <a:pPr algn="just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2021 г. доходы бюджета </a:t>
            </a:r>
            <a:r>
              <a:rPr lang="ru-RU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Медведовского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сельского поселения </a:t>
            </a:r>
            <a:r>
              <a:rPr lang="ru-RU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Тимашевского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района прогнозируются в объеме 77 107,4 тыс. рублей. Из них налоговые и неналоговые доходы – 53 627,9 тыс. рублей, безвозмездные поступления – 23 479,5тыс. рублей.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278628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513" y="609602"/>
            <a:ext cx="8598907" cy="397565"/>
          </a:xfrm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 anchor="ctr">
            <a:normAutofit/>
          </a:bodyPr>
          <a:lstStyle/>
          <a:p>
            <a:pPr algn="ctr"/>
            <a:r>
              <a:rPr lang="ru-RU" sz="20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«Обеспечение деятельности органов местного самоуправления»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51008" y="1067828"/>
            <a:ext cx="8598907" cy="1503095"/>
          </a:xfrm>
        </p:spPr>
        <p:txBody>
          <a:bodyPr anchor="t">
            <a:normAutofit/>
          </a:bodyPr>
          <a:lstStyle/>
          <a:p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реализацию мероприятий муниципальной программы Медведовского сельского поселения Тимашевского района  «Обеспечение деятельности органов местного самоуправления» на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2021 год предусмотрено</a:t>
            </a:r>
          </a:p>
          <a:p>
            <a:pPr marL="342900" indent="-342900"/>
            <a:endParaRPr lang="ru-RU" dirty="0" smtClean="0">
              <a:solidFill>
                <a:schemeClr val="tx1"/>
              </a:solidFill>
            </a:endParaRPr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7805531" y="1623812"/>
          <a:ext cx="4874371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Горизонтальный свиток 4"/>
          <p:cNvSpPr/>
          <p:nvPr/>
        </p:nvSpPr>
        <p:spPr>
          <a:xfrm>
            <a:off x="3943699" y="2060541"/>
            <a:ext cx="2400300" cy="482600"/>
          </a:xfrm>
          <a:prstGeom prst="horizontalScroll">
            <a:avLst/>
          </a:prstGeom>
          <a:gradFill flip="none" rotWithShape="1">
            <a:gsLst>
              <a:gs pos="0">
                <a:srgbClr val="FFCC99">
                  <a:shade val="30000"/>
                  <a:satMod val="115000"/>
                </a:srgbClr>
              </a:gs>
              <a:gs pos="50000">
                <a:srgbClr val="FFCC99">
                  <a:shade val="67500"/>
                  <a:satMod val="115000"/>
                </a:srgbClr>
              </a:gs>
              <a:gs pos="100000">
                <a:srgbClr val="FFCC99">
                  <a:shade val="100000"/>
                  <a:satMod val="115000"/>
                </a:srgb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4 499,5 тыс.  рублей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хема 5"/>
          <p:cNvGraphicFramePr/>
          <p:nvPr/>
        </p:nvGraphicFramePr>
        <p:xfrm>
          <a:off x="1601482" y="2667987"/>
          <a:ext cx="7244523" cy="40220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1566936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821" y="558079"/>
            <a:ext cx="3829175" cy="1623419"/>
          </a:xfrm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 vert="horz">
            <a:noAutofit/>
          </a:bodyPr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Основное мероприятие: «Обеспечение деятельности подведомственных учреждений </a:t>
            </a:r>
            <a:r>
              <a:rPr lang="ru-RU" sz="1400" b="1" dirty="0" err="1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Медведовского</a:t>
            </a:r>
            <a:r>
              <a:rPr lang="ru-RU" sz="14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сельского поселения </a:t>
            </a:r>
            <a:r>
              <a:rPr lang="ru-RU" sz="1400" b="1" dirty="0" err="1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Тимашевского</a:t>
            </a:r>
            <a:r>
              <a:rPr lang="ru-RU" sz="14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района»</a:t>
            </a:r>
            <a:endParaRPr lang="ru-RU" sz="1400" b="1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>
          <a:xfrm>
            <a:off x="442378" y="2724820"/>
            <a:ext cx="3855532" cy="2584449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endParaRPr lang="ru-RU" sz="2000" i="1" dirty="0" smtClean="0">
              <a:solidFill>
                <a:schemeClr val="tx1"/>
              </a:solidFill>
            </a:endParaRPr>
          </a:p>
          <a:p>
            <a:pPr algn="ctr"/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Содержание МУ «Финансово - расчетного учреждения» </a:t>
            </a:r>
            <a:r>
              <a:rPr lang="ru-RU" sz="20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Медведовского</a:t>
            </a: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сельского поселения </a:t>
            </a:r>
            <a:r>
              <a:rPr lang="ru-RU" sz="20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Тимашевского</a:t>
            </a: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района</a:t>
            </a:r>
            <a:endParaRPr lang="ru-RU" sz="20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half" idx="1"/>
          </p:nvPr>
        </p:nvGraphicFramePr>
        <p:xfrm>
          <a:off x="4868863" y="320675"/>
          <a:ext cx="7034214" cy="4809490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4875117"/>
                <a:gridCol w="2159097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Показатель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42465" marR="142465"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(тыс. руб.)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42465" marR="142465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Зарплата работников и начисления на</a:t>
                      </a:r>
                      <a:r>
                        <a:rPr lang="ru-RU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выплаты по оплате труда 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МУ «ФРУ»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42465" marR="142465"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2 991,4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42465" marR="142465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Прочие затраты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42465" marR="142465"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555,0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42465" marR="142465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Услуги связи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42465" marR="142465"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71,9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42465" marR="142465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Сопровождение программ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42465" marR="142465"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203,6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42465" marR="142465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Обучение и семинары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42465" marR="142465"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42,0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42465" marR="142465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Канцтовары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42465" marR="142465"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96,0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42465" marR="142465"/>
                </a:tc>
              </a:tr>
              <a:tr h="461010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Стеллажи для документов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42465" marR="142465"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25,0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42465" marR="142465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Замена</a:t>
                      </a:r>
                      <a:r>
                        <a:rPr lang="ru-RU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картриджей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42465" marR="142465"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30,1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42465" marR="142465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Запчасти на компьютер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42465" marR="142465"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38,7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42465" marR="142465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Налог по экологии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42465" marR="142465"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1,0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42465" marR="142465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42465" marR="142465"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3 546,4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42465" marR="142465"/>
                </a:tc>
              </a:tr>
            </a:tbl>
          </a:graphicData>
        </a:graphic>
      </p:graphicFrame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513" y="609602"/>
            <a:ext cx="8598907" cy="397565"/>
          </a:xfrm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 anchor="ctr">
            <a:normAutofit/>
          </a:bodyPr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«Формирование современной городской среды»</a:t>
            </a:r>
            <a:endParaRPr lang="ru-RU" sz="2000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51008" y="1067828"/>
            <a:ext cx="8598907" cy="1503095"/>
          </a:xfrm>
        </p:spPr>
        <p:txBody>
          <a:bodyPr anchor="t">
            <a:normAutofit/>
          </a:bodyPr>
          <a:lstStyle/>
          <a:p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реализацию мероприятий муниципальной программы Медведовского сельского поселения Тимашевского района 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«формирование современной городской среды»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2021 год предусмотрено</a:t>
            </a:r>
          </a:p>
          <a:p>
            <a:pPr marL="342900" indent="-342900"/>
            <a:endParaRPr lang="ru-RU" dirty="0" smtClean="0">
              <a:solidFill>
                <a:schemeClr val="tx1"/>
              </a:solidFill>
            </a:endParaRPr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8140589" y="1284178"/>
          <a:ext cx="4874371" cy="34315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Горизонтальный свиток 4"/>
          <p:cNvSpPr/>
          <p:nvPr/>
        </p:nvSpPr>
        <p:spPr>
          <a:xfrm>
            <a:off x="3787181" y="2414769"/>
            <a:ext cx="2400300" cy="482600"/>
          </a:xfrm>
          <a:prstGeom prst="horizontalScroll">
            <a:avLst/>
          </a:prstGeom>
          <a:gradFill flip="none" rotWithShape="1">
            <a:gsLst>
              <a:gs pos="0">
                <a:srgbClr val="FFCC99">
                  <a:shade val="30000"/>
                  <a:satMod val="115000"/>
                </a:srgbClr>
              </a:gs>
              <a:gs pos="50000">
                <a:srgbClr val="FFCC99">
                  <a:shade val="67500"/>
                  <a:satMod val="115000"/>
                </a:srgbClr>
              </a:gs>
              <a:gs pos="100000">
                <a:srgbClr val="FFCC99">
                  <a:shade val="100000"/>
                  <a:satMod val="115000"/>
                </a:srgb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3 950,0  тыс.  рублей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хема 5"/>
          <p:cNvGraphicFramePr/>
          <p:nvPr/>
        </p:nvGraphicFramePr>
        <p:xfrm>
          <a:off x="1013253" y="3023286"/>
          <a:ext cx="8217929" cy="38347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1566936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Прямоугольник 2"/>
          <p:cNvSpPr>
            <a:spLocks noGrp="1" noChangeArrowheads="1"/>
          </p:cNvSpPr>
          <p:nvPr>
            <p:ph type="title"/>
          </p:nvPr>
        </p:nvSpPr>
        <p:spPr>
          <a:xfrm>
            <a:off x="399246" y="218942"/>
            <a:ext cx="9247031" cy="1223492"/>
          </a:xfrm>
          <a:ln>
            <a:noFill/>
          </a:ln>
        </p:spPr>
        <p:style>
          <a:lnRef idx="1">
            <a:schemeClr val="accent3"/>
          </a:lnRef>
          <a:fillRef idx="1002">
            <a:schemeClr val="lt2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 defTabSz="457200">
              <a:spcBef>
                <a:spcPts val="1"/>
              </a:spcBef>
              <a:buNone/>
            </a:pP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Непрограммные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расходы</a:t>
            </a:r>
            <a:br>
              <a:rPr lang="ru-RU" sz="2400" b="0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Распределение на 2021 год бюджетных ассигнований по </a:t>
            </a:r>
            <a:r>
              <a:rPr lang="ru-RU" sz="180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непрограммным</a:t>
            </a:r>
            <a:r>
              <a:rPr lang="ru-RU" sz="180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направлениям деятельности предусматривается в общей сумме 13 250,3 тыс. рублей или </a:t>
            </a:r>
            <a:r>
              <a:rPr lang="ru-RU" sz="180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17,2% </a:t>
            </a:r>
            <a:r>
              <a:rPr lang="ru-RU" sz="180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 общего объема расходов местного бюджета.</a:t>
            </a:r>
            <a:endParaRPr lang="ru-RU" sz="2400" b="0" i="0" dirty="0"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437292864"/>
              </p:ext>
            </p:extLst>
          </p:nvPr>
        </p:nvGraphicFramePr>
        <p:xfrm>
          <a:off x="222068" y="1672046"/>
          <a:ext cx="11403875" cy="51859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33517308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513" y="1"/>
            <a:ext cx="8598907" cy="431074"/>
          </a:xfrm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 anchor="ctr">
            <a:normAutofit/>
          </a:bodyPr>
          <a:lstStyle/>
          <a:p>
            <a:pPr algn="ctr"/>
            <a:r>
              <a:rPr lang="ru-RU" sz="2000" dirty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Непрограммные расходы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87830" y="496391"/>
            <a:ext cx="9728148" cy="6204857"/>
          </a:xfrm>
        </p:spPr>
        <p:txBody>
          <a:bodyPr anchor="t">
            <a:noAutofit/>
          </a:bodyPr>
          <a:lstStyle/>
          <a:p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обеспечение деятельности Совета Медведовского сельского поселения Тимашевского района предусмотрены средства на 2021 год  в сумме  3,0 тыс. рублей.</a:t>
            </a:r>
          </a:p>
          <a:p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передачу межбюджетных трансфертов на реализацию полномочий поселения по осуществлению внешнего муниципального финансового контроля предусмотрены средства на 2021 год  в сумме  178,3 тыс. рублей.</a:t>
            </a:r>
          </a:p>
          <a:p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обеспечение деятельности главы Медведовского сельского поселения Тимашевского района предусмотрены средства на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2021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год  в сумме 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1273,7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тыс. рублей.</a:t>
            </a:r>
          </a:p>
          <a:p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обеспечение деятельности администрации Медведовского сельского поселения Тимашевского района предусмотрены средства на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2021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год  в сумме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10334,2 тыс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рублей.</a:t>
            </a:r>
            <a:r>
              <a:rPr lang="ru-RU" sz="1400" dirty="0">
                <a:solidFill>
                  <a:schemeClr val="tx1"/>
                </a:solidFill>
              </a:rPr>
              <a:t> </a:t>
            </a:r>
          </a:p>
          <a:p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расходах администрации Медведовского сельского поселения Тимашевского района как главного распорядителя средств местного бюджета учтены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расходы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на переданные отдельные государственные полномочия по образованию и организации деятельности административных комиссий на 2021 год –  7,6 тыс. рублей.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на передачу межбюджетных трансфертов из местного бюджета на реализацию полномочий по осуществлению внутреннего муниципального финансового контроля в сумме 135,4 тыс. рублей.</a:t>
            </a:r>
          </a:p>
          <a:p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Расходы резервного фонда администрации Медведовского сельского поселения Тимашевского района на 2021 год в объёме 25,0 тыс. рублей.</a:t>
            </a:r>
          </a:p>
          <a:p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Субвенций на осуществление переданных полномочий Российской Федерации по ведению первичного воинского учета на территориях, где отсутствуют военные комиссариаты (за счет средств федерального бюджета), на 2021 год запланировано 981,3 тыс. рублей. </a:t>
            </a:r>
          </a:p>
          <a:p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Расходы на реализацию решения Совета Медведовского сельского поселения Тимашевского района № 262 от 29 августа 2013 года "Об утверждении положения о дополнительном материальном обеспечении  за выслугу лет лицам, замещавшим муниципальные должности на постоянной основе и должности муниципальной службы в администрации Медведовского сельского поселения Тимашевского района",  на 2021 год запланировано 394,8 тыс. рублей.</a:t>
            </a:r>
          </a:p>
          <a:p>
            <a:pPr marL="0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Расходы на обслуживание государственного внутреннего и муниципального долга на 2021 год запланировано  </a:t>
            </a:r>
          </a:p>
          <a:p>
            <a:pPr marL="0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60,0 тыс.рублей. 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55712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8191" y="195945"/>
            <a:ext cx="1355903" cy="189949"/>
          </a:xfrm>
        </p:spPr>
        <p:txBody>
          <a:bodyPr>
            <a:normAutofit/>
          </a:bodyPr>
          <a:lstStyle/>
          <a:p>
            <a:pPr algn="ctr"/>
            <a:endParaRPr lang="ru-RU" sz="800" dirty="0">
              <a:latin typeface="+mn-lt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>
          <a:xfrm>
            <a:off x="1325612" y="241220"/>
            <a:ext cx="8948056" cy="1018903"/>
          </a:xfrm>
        </p:spPr>
        <p:style>
          <a:lnRef idx="1">
            <a:schemeClr val="accent5"/>
          </a:lnRef>
          <a:fillRef idx="1002">
            <a:schemeClr val="lt2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r>
              <a:rPr lang="ru-RU" sz="3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Обеспечение деятельности администрации </a:t>
            </a:r>
            <a:r>
              <a:rPr lang="ru-RU" sz="3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Медведовского</a:t>
            </a:r>
            <a:r>
              <a:rPr lang="ru-RU" sz="3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сельского поселения </a:t>
            </a:r>
            <a:r>
              <a:rPr lang="ru-RU" sz="3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Тимашевского</a:t>
            </a:r>
            <a:r>
              <a:rPr lang="ru-RU" sz="3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района</a:t>
            </a:r>
            <a:endParaRPr lang="ru-RU" sz="3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half" idx="1"/>
          </p:nvPr>
        </p:nvGraphicFramePr>
        <p:xfrm>
          <a:off x="1287840" y="1317231"/>
          <a:ext cx="4683533" cy="43276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5853"/>
                <a:gridCol w="2730137"/>
                <a:gridCol w="1567543"/>
              </a:tblGrid>
              <a:tr h="334736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endParaRPr lang="ru-RU" sz="1400" dirty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Показатель</a:t>
                      </a:r>
                      <a:endParaRPr lang="ru-RU" sz="1400" dirty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(тыс.руб.)</a:t>
                      </a:r>
                      <a:endParaRPr lang="ru-RU" sz="1400" dirty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8800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Заработная плата </a:t>
                      </a:r>
                      <a:r>
                        <a:rPr lang="ru-RU" sz="1400" smtClean="0">
                          <a:latin typeface="Times New Roman" pitchFamily="18" charset="0"/>
                          <a:cs typeface="Times New Roman" pitchFamily="18" charset="0"/>
                        </a:rPr>
                        <a:t>сотрудников администрации и начисления на выплаты по оплате труда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8537,8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8800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Коммунальные расходы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723,2</a:t>
                      </a:r>
                      <a:endParaRPr lang="ru-RU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8800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Услуги связи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98,3</a:t>
                      </a:r>
                      <a:endParaRPr lang="ru-RU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8800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Налоги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53,0</a:t>
                      </a:r>
                      <a:endParaRPr lang="ru-RU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88000">
                <a:tc>
                  <a:txBody>
                    <a:bodyPr/>
                    <a:lstStyle/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Прочие затраты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778,9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8800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Лицензионное программное обеспечение 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140,0</a:t>
                      </a:r>
                      <a:endParaRPr lang="ru-RU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8800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Сопровождение программ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110,0</a:t>
                      </a:r>
                      <a:endParaRPr lang="ru-RU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8800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Подписка на газеты и журналы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16,0</a:t>
                      </a:r>
                      <a:endParaRPr lang="ru-RU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8800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Обучение и аттестация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26,9</a:t>
                      </a:r>
                      <a:endParaRPr lang="ru-RU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8800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Оказание услуг по охране труда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24,0</a:t>
                      </a:r>
                      <a:endParaRPr lang="ru-RU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8800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ГСМ на служебный автомобиль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99,0</a:t>
                      </a:r>
                      <a:endParaRPr lang="ru-RU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Содержимое 4"/>
          <p:cNvGraphicFramePr>
            <a:graphicFrameLocks/>
          </p:cNvGraphicFramePr>
          <p:nvPr/>
        </p:nvGraphicFramePr>
        <p:xfrm>
          <a:off x="6014213" y="1302240"/>
          <a:ext cx="4585064" cy="4546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1075"/>
                <a:gridCol w="2599509"/>
                <a:gridCol w="155448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endParaRPr lang="ru-RU" sz="1400" dirty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Показатель</a:t>
                      </a:r>
                      <a:endParaRPr lang="ru-RU" sz="1400" dirty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(тыс.руб.)</a:t>
                      </a:r>
                      <a:endParaRPr lang="ru-RU" sz="1400" dirty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8800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Запчасти на автошины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28,3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8800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Тех.осмотр 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служебного автомобиля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18,5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8800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Услуги </a:t>
                      </a:r>
                      <a:r>
                        <a:rPr lang="ru-RU" sz="1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предрейсового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 осмотра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36,0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8800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Услуги «Чистый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город»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18,0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8800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Охрана здания администрации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42,0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8800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Бланки строгой отчетности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12,0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8800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Канцелярские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товары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85,0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8800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19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Хозяйственные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товары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9,6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8800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Конверты и марки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30,3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8800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21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Грамоты и открытки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15,7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8800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22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Замена картриджей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39,3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8800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23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Запасные части на компьютер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28,3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88000">
                <a:tc>
                  <a:txBody>
                    <a:bodyPr/>
                    <a:lstStyle/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9316,7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7462" y="1532586"/>
            <a:ext cx="7768959" cy="1893194"/>
          </a:xfrm>
        </p:spPr>
        <p:txBody>
          <a:bodyPr/>
          <a:lstStyle/>
          <a:p>
            <a:pPr algn="ctr"/>
            <a:r>
              <a:rPr lang="ru-RU" sz="280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Финансово-экономический отдел администрации Медведовского сельского поселения Тимашевского района</a:t>
            </a:r>
            <a:endParaRPr lang="ru-RU" sz="2800" dirty="0"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09040" y="5556016"/>
            <a:ext cx="6343723" cy="1015663"/>
          </a:xfrm>
        </p:spPr>
        <p:txBody>
          <a:bodyPr wrap="none" anchor="ctr" anchorCtr="0">
            <a:normAutofit/>
          </a:bodyPr>
          <a:lstStyle/>
          <a:p>
            <a:pPr algn="ctr"/>
            <a:r>
              <a:rPr lang="ru-RU" sz="2000" b="1" kern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ст. Медведовская ул. Ленина, д. 54 </a:t>
            </a:r>
          </a:p>
          <a:p>
            <a:pPr algn="ctr"/>
            <a:r>
              <a:rPr lang="ru-RU" sz="2000" b="1" kern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тел. 8(86130)71899</a:t>
            </a:r>
            <a:endParaRPr lang="ru-RU" sz="2000" b="1" kern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Прямоугольник 2"/>
          <p:cNvSpPr>
            <a:spLocks noGrp="1" noChangeArrowheads="1"/>
          </p:cNvSpPr>
          <p:nvPr>
            <p:ph type="title"/>
          </p:nvPr>
        </p:nvSpPr>
        <p:spPr>
          <a:xfrm>
            <a:off x="399246" y="218942"/>
            <a:ext cx="9247031" cy="1223492"/>
          </a:xfrm>
          <a:ln>
            <a:noFill/>
          </a:ln>
        </p:spPr>
        <p:style>
          <a:lnRef idx="1">
            <a:schemeClr val="accent3"/>
          </a:lnRef>
          <a:fillRef idx="1002">
            <a:schemeClr val="lt2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 defTabSz="457200">
              <a:spcBef>
                <a:spcPts val="1"/>
              </a:spcBef>
              <a:buNone/>
            </a:pPr>
            <a:r>
              <a:rPr lang="ru-RU" sz="2400" b="0" i="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Структура поступления налоговых и неналоговых поступлений в бюджет Медведовского сельского поселения Тимашевского района в 2021 г.</a:t>
            </a:r>
            <a:endParaRPr lang="ru-RU" sz="2400" b="0" i="0" dirty="0"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437292864"/>
              </p:ext>
            </p:extLst>
          </p:nvPr>
        </p:nvGraphicFramePr>
        <p:xfrm>
          <a:off x="302442" y="1345474"/>
          <a:ext cx="11774227" cy="55125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33517308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Прямоугольник 2"/>
          <p:cNvSpPr>
            <a:spLocks noGrp="1" noChangeArrowheads="1"/>
          </p:cNvSpPr>
          <p:nvPr>
            <p:ph type="title"/>
          </p:nvPr>
        </p:nvSpPr>
        <p:spPr>
          <a:xfrm>
            <a:off x="597069" y="275563"/>
            <a:ext cx="8834907" cy="515154"/>
          </a:xfrm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 vert="horz">
            <a:normAutofit/>
          </a:bodyPr>
          <a:lstStyle/>
          <a:p>
            <a:pPr algn="ctr" defTabSz="457200">
              <a:spcBef>
                <a:spcPts val="1"/>
              </a:spcBef>
              <a:buNone/>
            </a:pPr>
            <a:r>
              <a:rPr lang="ru-RU" sz="2400" b="1" i="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Структура основных видов доходов на 2021 г.</a:t>
            </a:r>
            <a:endParaRPr lang="ru-RU" sz="2400" b="1" i="0" dirty="0"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Текст 9"/>
          <p:cNvSpPr>
            <a:spLocks noGrp="1"/>
          </p:cNvSpPr>
          <p:nvPr>
            <p:ph type="body" idx="2"/>
          </p:nvPr>
        </p:nvSpPr>
        <p:spPr>
          <a:xfrm>
            <a:off x="677510" y="695461"/>
            <a:ext cx="3855532" cy="4666059"/>
          </a:xfrm>
        </p:spPr>
        <p:txBody>
          <a:bodyPr anchor="ctr">
            <a:norm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 структуре доходов основная сумма поступлений  - 78,9% в 2021 г. запланирована от пяти доходных источников: налога на доходы физических – 22,2%, земельного налога – 27,8%, акцизы на нефтепродукты – 13,7%, налог на имущество физических лиц – 8,3%, единый сельскохозяйственный налог – 6,9%.</a:t>
            </a:r>
          </a:p>
          <a:p>
            <a:endParaRPr lang="ru-RU" sz="1800" dirty="0"/>
          </a:p>
        </p:txBody>
      </p:sp>
      <p:graphicFrame>
        <p:nvGraphicFramePr>
          <p:cNvPr id="11" name="Содержимое 10"/>
          <p:cNvGraphicFramePr>
            <a:graphicFrameLocks noGrp="1"/>
          </p:cNvGraphicFramePr>
          <p:nvPr>
            <p:ph sz="half" idx="1"/>
          </p:nvPr>
        </p:nvGraphicFramePr>
        <p:xfrm>
          <a:off x="4760914" y="180304"/>
          <a:ext cx="4511876" cy="63106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24817149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Прямоугольник 2"/>
          <p:cNvSpPr>
            <a:spLocks noGrp="1" noChangeArrowheads="1"/>
          </p:cNvSpPr>
          <p:nvPr>
            <p:ph type="title"/>
          </p:nvPr>
        </p:nvSpPr>
        <p:spPr>
          <a:xfrm>
            <a:off x="677512" y="270166"/>
            <a:ext cx="8598907" cy="540327"/>
          </a:xfrm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>
            <a:normAutofit fontScale="90000"/>
          </a:bodyPr>
          <a:lstStyle/>
          <a:p>
            <a:pPr lvl="1" algn="ctr" defTabSz="457200" rtl="0">
              <a:spcBef>
                <a:spcPts val="1"/>
              </a:spcBef>
            </a:pPr>
            <a:r>
              <a:rPr lang="ru-RU" sz="2200" b="1" dirty="0" smtClean="0">
                <a:solidFill>
                  <a:srgbClr val="002060"/>
                </a:solidFill>
                <a:latin typeface="+mn-lt"/>
              </a:rPr>
              <a:t/>
            </a:r>
            <a:br>
              <a:rPr lang="ru-RU" sz="2200" b="1" dirty="0" smtClean="0">
                <a:solidFill>
                  <a:srgbClr val="002060"/>
                </a:solidFill>
                <a:latin typeface="+mn-lt"/>
              </a:rPr>
            </a:br>
            <a:r>
              <a:rPr lang="ru-RU" sz="2200" b="1" dirty="0" smtClean="0">
                <a:solidFill>
                  <a:srgbClr val="002060"/>
                </a:solidFill>
                <a:latin typeface="+mn-lt"/>
              </a:rPr>
              <a:t> </a:t>
            </a:r>
            <a:r>
              <a:rPr lang="ru-RU" sz="27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Налог на доходы физических лиц</a:t>
            </a:r>
            <a:r>
              <a:rPr lang="ru-RU" sz="27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700" b="0" i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427" name="Прямоугольник 3"/>
          <p:cNvSpPr>
            <a:spLocks noGrp="1" noChangeArrowheads="1"/>
          </p:cNvSpPr>
          <p:nvPr>
            <p:ph idx="1"/>
          </p:nvPr>
        </p:nvSpPr>
        <p:spPr>
          <a:xfrm>
            <a:off x="677512" y="1143002"/>
            <a:ext cx="8598907" cy="1891145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Поступление налога на доходы физических лиц прогнозируется в сумме 19 900,0 тыс. рублей, что составляет 108,6 %, к бюджетному назначению на 2020 г.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основу расчета поступления налога на доходы физических лиц приняты оценка исполнения бюджета по налогу в 2020 г., прогноз динамики налоговой базы по налогу на доходы физических лиц, в том числе фонда оплаты труда, и нормативов отчислений в бюджеты сельских поселений.</a:t>
            </a:r>
          </a:p>
          <a:p>
            <a:pPr marL="342900" indent="-342900" algn="l" defTabSz="457200"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/>
              <a:buChar char=""/>
            </a:pPr>
            <a:endParaRPr lang="ru-RU" sz="1800" b="0" i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Диаграмма 14"/>
          <p:cNvGraphicFramePr/>
          <p:nvPr>
            <p:extLst>
              <p:ext uri="{D42A27DB-BD31-4B8C-83A1-F6EECF244321}">
                <p14:modId xmlns:p14="http://schemas.microsoft.com/office/powerpoint/2010/main" xmlns="" val="2171397280"/>
              </p:ext>
            </p:extLst>
          </p:nvPr>
        </p:nvGraphicFramePr>
        <p:xfrm>
          <a:off x="1377374" y="3106884"/>
          <a:ext cx="6758709" cy="36237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20041000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Прямоугольник 2"/>
          <p:cNvSpPr>
            <a:spLocks noGrp="1" noChangeArrowheads="1"/>
          </p:cNvSpPr>
          <p:nvPr>
            <p:ph type="title"/>
          </p:nvPr>
        </p:nvSpPr>
        <p:spPr>
          <a:xfrm>
            <a:off x="677512" y="206842"/>
            <a:ext cx="8598907" cy="562377"/>
          </a:xfrm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>
            <a:normAutofit fontScale="90000"/>
          </a:bodyPr>
          <a:lstStyle/>
          <a:p>
            <a:pPr algn="ctr">
              <a:spcBef>
                <a:spcPts val="1"/>
              </a:spcBef>
            </a:pPr>
            <a:r>
              <a:rPr lang="ru-RU" sz="2200" b="1" dirty="0" smtClean="0">
                <a:solidFill>
                  <a:srgbClr val="002060"/>
                </a:solidFill>
                <a:latin typeface="+mn-lt"/>
              </a:rPr>
              <a:t/>
            </a:r>
            <a:br>
              <a:rPr lang="ru-RU" sz="2200" b="1" dirty="0" smtClean="0">
                <a:solidFill>
                  <a:srgbClr val="002060"/>
                </a:solidFill>
                <a:latin typeface="+mn-lt"/>
              </a:rPr>
            </a:br>
            <a:r>
              <a:rPr lang="ru-RU" sz="2700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Акцизы</a:t>
            </a:r>
            <a:r>
              <a:rPr lang="ru-RU" sz="2700" dirty="0" smtClean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effectLst/>
                <a:latin typeface="Times New Roman" pitchFamily="18" charset="0"/>
                <a:cs typeface="Times New Roman" pitchFamily="18" charset="0"/>
              </a:rPr>
            </a:br>
            <a:endParaRPr lang="ru-RU" sz="2700" b="0" i="0" dirty="0">
              <a:solidFill>
                <a:srgbClr val="90C226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451" name="Прямоугольник 3"/>
          <p:cNvSpPr>
            <a:spLocks noGrp="1" noChangeArrowheads="1"/>
          </p:cNvSpPr>
          <p:nvPr>
            <p:ph idx="1"/>
          </p:nvPr>
        </p:nvSpPr>
        <p:spPr>
          <a:xfrm>
            <a:off x="642552" y="760982"/>
            <a:ext cx="8625629" cy="2402348"/>
          </a:xfrm>
        </p:spPr>
        <p:txBody>
          <a:bodyPr>
            <a:noAutofit/>
          </a:bodyPr>
          <a:lstStyle/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Поступление доходов от уплаты акцизов по подакцизным товарам (продукции) прогнозируется в сумме 7 328,7 тыс. рублей, что составляет 92,7 % к бюджетному назначению на 2020 г.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Прогнозируемая сумма поступления акцизов на 2021 г. планируется, исходя из дифференцированного норматива отчисления на автомобильный и прямогонный бензин, дизельное топливо, моторные масла для  дизельных и (или) карбюраторных (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инжекторных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) двигателей производимых на территории Российской Федерации, в бюджет поселения</a:t>
            </a:r>
            <a:r>
              <a:rPr lang="ru-RU" sz="1600" dirty="0" smtClean="0"/>
              <a:t>.</a:t>
            </a: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xmlns="" val="1584755531"/>
              </p:ext>
            </p:extLst>
          </p:nvPr>
        </p:nvGraphicFramePr>
        <p:xfrm>
          <a:off x="1410324" y="3314981"/>
          <a:ext cx="6758709" cy="26989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20946262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Прямоугольник 2"/>
          <p:cNvSpPr>
            <a:spLocks noGrp="1" noChangeArrowheads="1"/>
          </p:cNvSpPr>
          <p:nvPr>
            <p:ph type="title"/>
          </p:nvPr>
        </p:nvSpPr>
        <p:spPr>
          <a:xfrm>
            <a:off x="677512" y="609602"/>
            <a:ext cx="8598907" cy="755561"/>
          </a:xfrm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>
            <a:noAutofit/>
          </a:bodyPr>
          <a:lstStyle/>
          <a:p>
            <a:pPr algn="ctr">
              <a:spcBef>
                <a:spcPts val="1"/>
              </a:spcBef>
            </a:pPr>
            <a:r>
              <a:rPr lang="ru-RU" sz="2400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Единый сельскохозяйственный налог</a:t>
            </a:r>
            <a:r>
              <a:rPr lang="ru-RU" sz="2400" dirty="0" smtClean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effectLst/>
                <a:latin typeface="Times New Roman" pitchFamily="18" charset="0"/>
                <a:cs typeface="Times New Roman" pitchFamily="18" charset="0"/>
              </a:rPr>
            </a:br>
            <a:endParaRPr lang="ru-RU" sz="2400" b="0" i="0" dirty="0">
              <a:solidFill>
                <a:srgbClr val="90C226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5475" name="Прямоугольник 3"/>
          <p:cNvSpPr>
            <a:spLocks noGrp="1" noChangeArrowheads="1"/>
          </p:cNvSpPr>
          <p:nvPr>
            <p:ph idx="1"/>
          </p:nvPr>
        </p:nvSpPr>
        <p:spPr>
          <a:xfrm>
            <a:off x="677512" y="1365163"/>
            <a:ext cx="8598907" cy="1835239"/>
          </a:xfrm>
        </p:spPr>
        <p:txBody>
          <a:bodyPr>
            <a:normAutofit/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Поступление единого сельскохозяйственного налога прогнозируется в сумме 3 700,0 тыс. рублей, что составляет 102,8 % к бюджетному назначению на 2020 г.</a:t>
            </a:r>
            <a:endParaRPr lang="ru-RU" sz="2000" b="0" i="0" dirty="0">
              <a:solidFill>
                <a:schemeClr val="tx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xmlns="" val="266908603"/>
              </p:ext>
            </p:extLst>
          </p:nvPr>
        </p:nvGraphicFramePr>
        <p:xfrm>
          <a:off x="1377374" y="2619634"/>
          <a:ext cx="6758709" cy="41109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11288928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A6836B0F-2395-43B9-BBEF-90A78CA70F2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3761</TotalTime>
  <Words>3174</Words>
  <Application>Microsoft Office PowerPoint</Application>
  <PresentationFormat>Произвольный</PresentationFormat>
  <Paragraphs>610</Paragraphs>
  <Slides>46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46</vt:i4>
      </vt:variant>
      <vt:variant>
        <vt:lpstr>Произвольные показы</vt:lpstr>
      </vt:variant>
      <vt:variant>
        <vt:i4>1</vt:i4>
      </vt:variant>
    </vt:vector>
  </HeadingPairs>
  <TitlesOfParts>
    <vt:vector size="48" baseType="lpstr">
      <vt:lpstr>Яркая</vt:lpstr>
      <vt:lpstr>Бюджет Медведовского сельского поселения Тимашевского района</vt:lpstr>
      <vt:lpstr> Проект бюджета Медведовского сельского поселения Тимашевского района  на 2021 год. </vt:lpstr>
      <vt:lpstr>Основные направления бюджетной и налоговой политики Медведовского сельского поселения Тимашевского района на 2021 год</vt:lpstr>
      <vt:lpstr>Проект  бюджета по налоговым и неналоговым доходам на 2021 г. </vt:lpstr>
      <vt:lpstr>Структура поступления налоговых и неналоговых поступлений в бюджет Медведовского сельского поселения Тимашевского района в 2021 г.</vt:lpstr>
      <vt:lpstr>Структура основных видов доходов на 2021 г.</vt:lpstr>
      <vt:lpstr>  Налог на доходы физических лиц </vt:lpstr>
      <vt:lpstr> Акцизы </vt:lpstr>
      <vt:lpstr>Единый сельскохозяйственный налог </vt:lpstr>
      <vt:lpstr> Налог на имущество физических лиц </vt:lpstr>
      <vt:lpstr>Земельный налог</vt:lpstr>
      <vt:lpstr>Арендная плата за муниципальное имущество</vt:lpstr>
      <vt:lpstr>Доходы получаемые в виде арендной платы, а также средства от продажи права на заключение договоров аренды за земли, находящиеся в собственности сельских поселений</vt:lpstr>
      <vt:lpstr>Доходы от компенсации затрат</vt:lpstr>
      <vt:lpstr>Денежные взыскания штрафы</vt:lpstr>
      <vt:lpstr>Доходы от реализации имущества</vt:lpstr>
      <vt:lpstr>Возмещение расходов, понесенных в связи с эксплуатацией имущества сельских поселений.</vt:lpstr>
      <vt:lpstr>Безвозмездные поступления </vt:lpstr>
      <vt:lpstr>Расходная часть бюджета</vt:lpstr>
      <vt:lpstr>Объемы бюджетных ассигнований в разрезе муниципальных программ на 2021 год</vt:lpstr>
      <vt:lpstr>Структура расходных обязательств в разрезе муниципальных программ в 2021 году</vt:lpstr>
      <vt:lpstr>Слайд 22</vt:lpstr>
      <vt:lpstr>Финансирование муниципального задания учреждений культуры Медведовского сельского поселения (тыс. руб.)</vt:lpstr>
      <vt:lpstr>«Развитие физической культуры и спорта»</vt:lpstr>
      <vt:lpstr>«Развитие физической культуры и спорта»</vt:lpstr>
      <vt:lpstr>Слайд 26</vt:lpstr>
      <vt:lpstr>«Обеспечение безопасности населения» </vt:lpstr>
      <vt:lpstr>«Поддержка малого и среднего предпринимательства»</vt:lpstr>
      <vt:lpstr>«Управление муниципальным имуществом»</vt:lpstr>
      <vt:lpstr>«Развитие дорожного хозяйства»</vt:lpstr>
      <vt:lpstr>«Развитие дорожного хозяйства»</vt:lpstr>
      <vt:lpstr>«Развитие коммунальной инфраструктуры»</vt:lpstr>
      <vt:lpstr>Основное мероприятие : Обеспечение деятельности подведомственных учреждений Медведовского сельского поселения Тимашевского района </vt:lpstr>
      <vt:lpstr>«Развитие коммунальной инфраструктуры»</vt:lpstr>
      <vt:lpstr>«Социально - экономическое и территориальное развитие»</vt:lpstr>
      <vt:lpstr>«Социально - экономическое и территориальное развитие»</vt:lpstr>
      <vt:lpstr>«Социально - экономическое и территориальное развитие»</vt:lpstr>
      <vt:lpstr>«Развитие архивного дела»</vt:lpstr>
      <vt:lpstr>«Информационное обеспечение населения»</vt:lpstr>
      <vt:lpstr>«Обеспечение деятельности органов местного самоуправления»</vt:lpstr>
      <vt:lpstr>Основное мероприятие: «Обеспечение деятельности подведомственных учреждений Медведовского сельского поселения Тимашевского района»</vt:lpstr>
      <vt:lpstr>«Формирование современной городской среды»</vt:lpstr>
      <vt:lpstr>Непрограммные расходы Распределение на 2021 год бюджетных ассигнований по непрограммным направлениям деятельности предусматривается в общей сумме 13 250,3 тыс. рублей или 17,2% от общего объема расходов местного бюджета.</vt:lpstr>
      <vt:lpstr>Непрограммные расходы</vt:lpstr>
      <vt:lpstr>Слайд 45</vt:lpstr>
      <vt:lpstr>Финансово-экономический отдел администрации Медведовского сельского поселения Тимашевского района</vt:lpstr>
      <vt:lpstr>Произвольный показ 1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Adventure Works  Предложение о продажах на &lt;год&gt; год</dc:title>
  <dc:creator>Dmitriy</dc:creator>
  <cp:keywords/>
  <cp:lastModifiedBy>Филоненко</cp:lastModifiedBy>
  <cp:revision>474</cp:revision>
  <dcterms:created xsi:type="dcterms:W3CDTF">2014-11-14T11:50:56Z</dcterms:created>
  <dcterms:modified xsi:type="dcterms:W3CDTF">2020-12-18T08:28:08Z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TC034180659991</vt:lpwstr>
  </property>
</Properties>
</file>