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customXml/itemProps1.xml" ContentType="application/vnd.openxmlformats-officedocument.customXmlPropertie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charts/colors6.xml" ContentType="application/vnd.ms-office.chartcolorstyl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charts/chart13.xml" ContentType="application/vnd.openxmlformats-officedocument.drawingml.chart+xml"/>
  <Override PartName="/ppt/charts/chart24.xml" ContentType="application/vnd.openxmlformats-officedocument.drawingml.chart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docProps/custom.xml" ContentType="application/vnd.openxmlformats-officedocument.custom-properties+xml"/>
  <Override PartName="/ppt/charts/chart7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charts/style5.xml" ContentType="application/vnd.ms-office.chartstyl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charts/style1.xml" ContentType="application/vnd.ms-office.chart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8.xml" ContentType="application/vnd.openxmlformats-officedocument.drawingml.char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charts/colors7.xml" ContentType="application/vnd.ms-office.chartcolor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6.xml" ContentType="application/vnd.openxmlformats-officedocument.drawingml.chart+xml"/>
  <Override PartName="/ppt/diagrams/quickStyle1.xml" ContentType="application/vnd.openxmlformats-officedocument.drawingml.diagramStyle+xml"/>
  <Default Extension="jpeg" ContentType="image/jpeg"/>
  <Override PartName="/ppt/charts/chart25.xml" ContentType="application/vnd.openxmlformats-officedocument.drawingml.chart+xml"/>
  <Override PartName="/ppt/charts/colors5.xml" ContentType="application/vnd.ms-office.chartcolor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charts/colors3.xml" ContentType="application/vnd.ms-office.chartcolorstyle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diagrams/layout4.xml" ContentType="application/vnd.openxmlformats-officedocument.drawingml.diagramLayout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charts/style8.xml" ContentType="application/vnd.ms-office.chartstyle+xml"/>
  <Override PartName="/ppt/charts/chart4.xml" ContentType="application/vnd.openxmlformats-officedocument.drawingml.char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charts/style6.xml" ContentType="application/vnd.ms-office.chartstyl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charts/style4.xml" ContentType="application/vnd.ms-office.chartstyle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charts/colors8.xml" ContentType="application/vnd.ms-office.chartcolorstyle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charts/chart26.xml" ContentType="application/vnd.openxmlformats-officedocument.drawingml.chart+xml"/>
  <Override PartName="/ppt/charts/colors4.xml" ContentType="application/vnd.ms-office.chartcolorstyle+xml"/>
  <Default Extension="rels" ContentType="application/vnd.openxmlformats-package.relationships+xml"/>
  <Override PartName="/ppt/slides/slide23.xml" ContentType="application/vnd.openxmlformats-officedocument.presentationml.slide+xml"/>
  <Override PartName="/ppt/charts/chart15.xml" ContentType="application/vnd.openxmlformats-officedocument.drawingml.char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charts/style7.xml" ContentType="application/vnd.ms-office.chartstyle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rawing5.xml" ContentType="application/vnd.ms-office.drawingml.diagramDrawing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40"/>
  </p:notesMasterIdLst>
  <p:handoutMasterIdLst>
    <p:handoutMasterId r:id="rId41"/>
  </p:handoutMasterIdLst>
  <p:sldIdLst>
    <p:sldId id="257" r:id="rId3"/>
    <p:sldId id="265" r:id="rId4"/>
    <p:sldId id="258" r:id="rId5"/>
    <p:sldId id="259" r:id="rId6"/>
    <p:sldId id="260" r:id="rId7"/>
    <p:sldId id="261" r:id="rId8"/>
    <p:sldId id="267" r:id="rId9"/>
    <p:sldId id="262" r:id="rId10"/>
    <p:sldId id="273" r:id="rId11"/>
    <p:sldId id="266" r:id="rId12"/>
    <p:sldId id="268" r:id="rId13"/>
    <p:sldId id="269" r:id="rId14"/>
    <p:sldId id="270" r:id="rId15"/>
    <p:sldId id="271" r:id="rId16"/>
    <p:sldId id="272" r:id="rId17"/>
    <p:sldId id="274" r:id="rId18"/>
    <p:sldId id="275" r:id="rId19"/>
    <p:sldId id="276" r:id="rId20"/>
    <p:sldId id="277" r:id="rId21"/>
    <p:sldId id="278" r:id="rId22"/>
    <p:sldId id="281" r:id="rId23"/>
    <p:sldId id="283" r:id="rId24"/>
    <p:sldId id="308" r:id="rId25"/>
    <p:sldId id="288" r:id="rId26"/>
    <p:sldId id="309" r:id="rId27"/>
    <p:sldId id="291" r:id="rId28"/>
    <p:sldId id="292" r:id="rId29"/>
    <p:sldId id="293" r:id="rId30"/>
    <p:sldId id="294" r:id="rId31"/>
    <p:sldId id="295" r:id="rId32"/>
    <p:sldId id="296" r:id="rId33"/>
    <p:sldId id="297" r:id="rId34"/>
    <p:sldId id="298" r:id="rId35"/>
    <p:sldId id="299" r:id="rId36"/>
    <p:sldId id="300" r:id="rId37"/>
    <p:sldId id="302" r:id="rId38"/>
    <p:sldId id="311" r:id="rId39"/>
  </p:sldIdLst>
  <p:sldSz cx="12192000" cy="6858000"/>
  <p:notesSz cx="6858000" cy="9144000"/>
  <p:custShowLst>
    <p:custShow name="Произвольный показ 1" id="0">
      <p:sldLst>
        <p:sld r:id="rId3"/>
        <p:sld r:id="rId5"/>
        <p:sld r:id="rId6"/>
        <p:sld r:id="rId7"/>
        <p:sld r:id="rId8"/>
        <p:sld r:id="rId10"/>
        <p:sld r:id="rId11"/>
        <p:sld r:id="rId4"/>
        <p:sld r:id="rId12"/>
        <p:sld r:id="rId9"/>
        <p:sld r:id="rId13"/>
        <p:sld r:id="rId14"/>
        <p:sld r:id="rId15"/>
        <p:sld r:id="rId16"/>
        <p:sld r:id="rId17"/>
        <p:sld r:id="rId18"/>
        <p:sld r:id="rId19"/>
        <p:sld r:id="rId20"/>
        <p:sld r:id="rId21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99"/>
    <a:srgbClr val="CC6600"/>
    <a:srgbClr val="00D694"/>
    <a:srgbClr val="99FFCC"/>
    <a:srgbClr val="FF9933"/>
    <a:srgbClr val="9966FF"/>
    <a:srgbClr val="FF66FF"/>
    <a:srgbClr val="FF9900"/>
    <a:srgbClr val="000000"/>
    <a:srgbClr val="FF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059" autoAdjust="0"/>
    <p:restoredTop sz="98224" autoAdjust="0"/>
  </p:normalViewPr>
  <p:slideViewPr>
    <p:cSldViewPr snapToGrid="0">
      <p:cViewPr varScale="1">
        <p:scale>
          <a:sx n="74" d="100"/>
          <a:sy n="74" d="100"/>
        </p:scale>
        <p:origin x="-168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755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1248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92;&#1080;&#1085;&#1076;&#1086;&#1082;\&#1054;&#1041;&#1065;&#1040;&#1071;%20&#1055;&#1040;&#1055;&#1050;&#1040;!!!!!!!!!\&#1055;&#1088;&#1086;&#1077;&#1082;&#1090;%20&#1073;&#1102;&#1076;&#1078;&#1077;&#1090;&#1072;%202015%20&#1075;&#1086;&#1076;\&#1082;%20&#1087;&#1088;&#1077;&#1079;&#1080;&#1085;&#1090;&#1072;&#1094;&#1080;&#1080;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92;&#1080;&#1085;&#1076;&#1086;&#1082;\&#1054;&#1041;&#1065;&#1040;&#1071;%20&#1055;&#1040;&#1055;&#1050;&#1040;!!!!!!!!!\&#1055;&#1088;&#1086;&#1077;&#1082;&#1090;%20&#1073;&#1102;&#1076;&#1078;&#1077;&#1090;&#1072;%202015%20&#1075;&#1086;&#1076;\&#1082;%20&#1087;&#1088;&#1077;&#1079;&#1080;&#1085;&#1090;&#1072;&#1094;&#1080;&#1080;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92;&#1080;&#1085;&#1076;&#1086;&#1082;\&#1054;&#1041;&#1065;&#1040;&#1071;%20&#1055;&#1040;&#1055;&#1050;&#1040;!!!!!!!!!\&#1055;&#1088;&#1086;&#1077;&#1082;&#1090;%20&#1073;&#1102;&#1076;&#1078;&#1077;&#1090;&#1072;%202015%20&#1075;&#1086;&#1076;\&#1082;%20&#1087;&#1088;&#1077;&#1079;&#1080;&#1085;&#1090;&#1072;&#1094;&#1080;&#1080;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92;&#1080;&#1085;&#1076;&#1086;&#1082;\&#1054;&#1041;&#1065;&#1040;&#1071;%20&#1055;&#1040;&#1055;&#1050;&#1040;!!!!!!!!!\&#1055;&#1088;&#1086;&#1077;&#1082;&#1090;%20&#1073;&#1102;&#1076;&#1078;&#1077;&#1090;&#1072;%202015%20&#1075;&#1086;&#1076;\&#1082;%20&#1087;&#1088;&#1077;&#1079;&#1080;&#1085;&#1090;&#1072;&#1094;&#1080;&#1080;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92;&#1080;&#1085;&#1076;&#1086;&#1082;\&#1054;&#1041;&#1065;&#1040;&#1071;%20&#1055;&#1040;&#1055;&#1050;&#1040;!!!!!!!!!\&#1055;&#1088;&#1086;&#1077;&#1082;&#1090;%20&#1073;&#1102;&#1076;&#1078;&#1077;&#1090;&#1072;%202015%20&#1075;&#1086;&#1076;\&#1082;%20&#1087;&#1088;&#1077;&#1079;&#1080;&#1085;&#1090;&#1072;&#1094;&#1080;&#1080;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92;&#1080;&#1085;&#1076;&#1086;&#1082;\&#1054;&#1041;&#1065;&#1040;&#1071;%20&#1055;&#1040;&#1055;&#1050;&#1040;!!!!!!!!!\&#1055;&#1088;&#1086;&#1077;&#1082;&#1090;%20&#1073;&#1102;&#1076;&#1078;&#1077;&#1090;&#1072;%202015%20&#1075;&#1086;&#1076;\&#1082;%20&#1087;&#1088;&#1077;&#1079;&#1080;&#1085;&#1090;&#1072;&#1094;&#1080;&#1080;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92;&#1080;&#1085;&#1076;&#1086;&#1082;\&#1054;&#1041;&#1065;&#1040;&#1071;%20&#1055;&#1040;&#1055;&#1050;&#1040;!!!!!!!!!\&#1055;&#1088;&#1086;&#1077;&#1082;&#1090;%20&#1073;&#1102;&#1076;&#1078;&#1077;&#1090;&#1072;%202015%20&#1075;&#1086;&#1076;\&#1082;%20&#1087;&#1088;&#1077;&#1079;&#1080;&#1085;&#1090;&#1072;&#1094;&#1080;&#1080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92;&#1080;&#1085;&#1076;&#1086;&#1082;\&#1054;&#1041;&#1065;&#1040;&#1071;%20&#1055;&#1040;&#1055;&#1050;&#1040;!!!!!!!!!\&#1055;&#1088;&#1086;&#1077;&#1082;&#1090;%20&#1073;&#1102;&#1076;&#1078;&#1077;&#1090;&#1072;%202015%20&#1075;&#1086;&#1076;\&#1082;%20&#1087;&#1088;&#1077;&#1079;&#1080;&#1085;&#1090;&#1072;&#1094;&#1080;&#1080;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92;&#1080;&#1085;&#1076;&#1086;&#1082;\&#1054;&#1041;&#1065;&#1040;&#1071;%20&#1055;&#1040;&#1055;&#1050;&#1040;!!!!!!!!!\&#1055;&#1088;&#1086;&#1077;&#1082;&#1090;%20&#1073;&#1102;&#1076;&#1078;&#1077;&#1090;&#1072;%202015%20&#1075;&#1086;&#1076;\&#1082;%20&#1087;&#1088;&#1077;&#1079;&#1080;&#1085;&#1090;&#1072;&#1094;&#1080;&#1080;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92;&#1080;&#1085;&#1076;&#1086;&#1082;\&#1054;&#1041;&#1065;&#1040;&#1071;%20&#1055;&#1040;&#1055;&#1050;&#1040;!!!!!!!!!\&#1055;&#1088;&#1086;&#1077;&#1082;&#1090;%20&#1073;&#1102;&#1076;&#1078;&#1077;&#1090;&#1072;%202015%20&#1075;&#1086;&#1076;\&#1082;%20&#1087;&#1088;&#1077;&#1079;&#1080;&#1085;&#1090;&#1072;&#1094;&#1080;&#1080;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92;&#1080;&#1085;&#1076;&#1086;&#1082;\&#1054;&#1041;&#1065;&#1040;&#1071;%20&#1055;&#1040;&#1055;&#1050;&#1040;!!!!!!!!!\&#1055;&#1088;&#1086;&#1077;&#1082;&#1090;%20&#1073;&#1102;&#1076;&#1078;&#1077;&#1090;&#1072;%202015%20&#1075;&#1086;&#1076;\&#1082;%20&#1087;&#1088;&#1077;&#1079;&#1080;&#1085;&#1090;&#1072;&#1094;&#1080;&#1080;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92;&#1080;&#1085;&#1076;&#1086;&#1082;\&#1054;&#1041;&#1065;&#1040;&#1071;%20&#1055;&#1040;&#1055;&#1050;&#1040;!!!!!!!!!\&#1055;&#1088;&#1086;&#1077;&#1082;&#1090;%20&#1073;&#1102;&#1076;&#1078;&#1077;&#1090;&#1072;%202015%20&#1075;&#1086;&#1076;\&#1082;%20&#1087;&#1088;&#1077;&#1079;&#1080;&#1085;&#1090;&#1072;&#1094;&#1080;&#1080;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92;&#1080;&#1085;&#1076;&#1086;&#1082;\&#1054;&#1041;&#1065;&#1040;&#1071;%20&#1055;&#1040;&#1055;&#1050;&#1040;!!!!!!!!!\&#1055;&#1088;&#1086;&#1077;&#1082;&#1090;%20&#1073;&#1102;&#1076;&#1078;&#1077;&#1090;&#1072;%202015%20&#1075;&#1086;&#1076;\&#1082;%20&#1087;&#1088;&#1077;&#1079;&#1080;&#1085;&#1090;&#1072;&#1094;&#1080;&#1080;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92;&#1080;&#1085;&#1076;&#1086;&#1082;\&#1054;&#1041;&#1065;&#1040;&#1071;%20&#1055;&#1040;&#1055;&#1050;&#1040;!!!!!!!!!\&#1055;&#1088;&#1086;&#1077;&#1082;&#1090;%20&#1073;&#1102;&#1076;&#1078;&#1077;&#1090;&#1072;%202015%20&#1075;&#1086;&#1076;\&#1082;%20&#1087;&#1088;&#1077;&#1079;&#1080;&#1085;&#1090;&#1072;&#1094;&#1080;&#1080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ru-RU"/>
        </a:p>
      </c:txPr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3369135450401741E-2"/>
          <c:w val="0.71430350697849165"/>
          <c:h val="0.956246491495744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диаграмма</c:v>
                </c:pt>
              </c:strCache>
            </c:strRef>
          </c:tx>
          <c:explosion val="25"/>
          <c:dPt>
            <c:idx val="1"/>
            <c:spPr>
              <a:solidFill>
                <a:srgbClr val="92D050"/>
              </a:solidFill>
            </c:spPr>
          </c:dPt>
          <c:dPt>
            <c:idx val="3"/>
            <c:explosion val="24"/>
            <c:spPr>
              <a:solidFill>
                <a:srgbClr val="C00000"/>
              </a:solidFill>
            </c:spPr>
          </c:dPt>
          <c:dPt>
            <c:idx val="4"/>
            <c:spPr>
              <a:solidFill>
                <a:srgbClr val="FFFF00"/>
              </a:solidFill>
            </c:spPr>
          </c:dPt>
          <c:dPt>
            <c:idx val="5"/>
            <c:spPr>
              <a:solidFill>
                <a:srgbClr val="7030A0"/>
              </a:solidFill>
            </c:spPr>
          </c:dPt>
          <c:dPt>
            <c:idx val="6"/>
            <c:spPr>
              <a:solidFill>
                <a:srgbClr val="FFC000"/>
              </a:solidFill>
            </c:spPr>
          </c:dPt>
          <c:dPt>
            <c:idx val="8"/>
            <c:spPr>
              <a:solidFill>
                <a:schemeClr val="accent5">
                  <a:lumMod val="50000"/>
                </a:schemeClr>
              </a:solidFill>
            </c:spPr>
          </c:dPt>
          <c:dLbls>
            <c:dLbl>
              <c:idx val="0"/>
              <c:layout>
                <c:manualLayout>
                  <c:x val="-0.14749384363894083"/>
                  <c:y val="4.5697581286523306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3622631301831504E-2"/>
                  <c:y val="1.7858517638001444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7.4759316766559086E-2"/>
                  <c:y val="-0.11827178550353089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9.2226983899323003E-2"/>
                  <c:y val="3.2655596621951673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6.0203254520387821E-2"/>
                  <c:y val="-1.8785758587943422E-3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9.4993200088391867E-3"/>
                  <c:y val="-1.0444919421707341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5.7435169581993475E-2"/>
                  <c:y val="-5.3855645186337599E-3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Лист1!$A$2:$A$10</c:f>
              <c:strCache>
                <c:ptCount val="9"/>
                <c:pt idx="0">
                  <c:v>Налог на доходы физических лиц*</c:v>
                </c:pt>
                <c:pt idx="1">
                  <c:v>Акцизы по подакцизным товарам </c:v>
                </c:pt>
                <c:pt idx="2">
                  <c:v>Единый сельскохозяйственный налог*</c:v>
                </c:pt>
                <c:pt idx="3">
                  <c:v>Налог на имущество физических лиц</c:v>
                </c:pt>
                <c:pt idx="4">
                  <c:v>Земельный налог</c:v>
                </c:pt>
                <c:pt idx="5">
                  <c:v>Доходы, получаемые в виде арендной платы за  земельные участки.</c:v>
                </c:pt>
                <c:pt idx="6">
                  <c:v>Доходы от сдачи в аренду имущества, составляющего казну поселений (за исключением земельных участков)</c:v>
                </c:pt>
                <c:pt idx="7">
                  <c:v>Доходы от продажи земельных участков</c:v>
                </c:pt>
                <c:pt idx="8">
                  <c:v>Безвозмездные поступления от других бюджетов бюджетной системы РФ</c:v>
                </c:pt>
              </c:strCache>
            </c:strRef>
          </c:cat>
          <c:val>
            <c:numRef>
              <c:f>Лист1!$B$2:$B$10</c:f>
              <c:numCache>
                <c:formatCode>#,##0.0</c:formatCode>
                <c:ptCount val="9"/>
                <c:pt idx="0">
                  <c:v>14156</c:v>
                </c:pt>
                <c:pt idx="1">
                  <c:v>4206.9000000000005</c:v>
                </c:pt>
                <c:pt idx="2">
                  <c:v>1100</c:v>
                </c:pt>
                <c:pt idx="3">
                  <c:v>2000</c:v>
                </c:pt>
                <c:pt idx="4">
                  <c:v>14300</c:v>
                </c:pt>
                <c:pt idx="5">
                  <c:v>2063</c:v>
                </c:pt>
                <c:pt idx="6">
                  <c:v>500</c:v>
                </c:pt>
                <c:pt idx="7">
                  <c:v>600</c:v>
                </c:pt>
                <c:pt idx="8">
                  <c:v>734.8</c:v>
                </c:pt>
              </c:numCache>
            </c:numRef>
          </c:val>
        </c:ser>
        <c:dLbls/>
      </c:pie3DChart>
    </c:plotArea>
    <c:legend>
      <c:legendPos val="r"/>
      <c:layout>
        <c:manualLayout>
          <c:xMode val="edge"/>
          <c:yMode val="edge"/>
          <c:x val="0.68614553734326722"/>
          <c:y val="0"/>
          <c:w val="0.31385446265673467"/>
          <c:h val="1"/>
        </c:manualLayout>
      </c:layout>
      <c:txPr>
        <a:bodyPr/>
        <a:lstStyle/>
        <a:p>
          <a:pPr>
            <a:defRPr sz="1200" baseline="0"/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 от аренды имущества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5000"/>
                </a:srgbClr>
              </a:out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573</c:v>
                </c:pt>
                <c:pt idx="1">
                  <c:v>500</c:v>
                </c:pt>
              </c:numCache>
            </c:numRef>
          </c:val>
        </c:ser>
        <c:dLbls>
          <c:showVal val="1"/>
        </c:dLbls>
        <c:gapWidth val="100"/>
        <c:overlap val="-24"/>
        <c:axId val="121956608"/>
        <c:axId val="122224640"/>
      </c:barChart>
      <c:catAx>
        <c:axId val="12195660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2224640"/>
        <c:crosses val="autoZero"/>
        <c:auto val="1"/>
        <c:lblAlgn val="ctr"/>
        <c:lblOffset val="100"/>
      </c:catAx>
      <c:valAx>
        <c:axId val="122224640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1956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 от продажи земли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5000"/>
                </a:srgbClr>
              </a:out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528.5</c:v>
                </c:pt>
                <c:pt idx="1">
                  <c:v>600</c:v>
                </c:pt>
              </c:numCache>
            </c:numRef>
          </c:val>
        </c:ser>
        <c:dLbls>
          <c:showVal val="1"/>
        </c:dLbls>
        <c:gapWidth val="100"/>
        <c:overlap val="-24"/>
        <c:axId val="122616064"/>
        <c:axId val="122683392"/>
      </c:barChart>
      <c:catAx>
        <c:axId val="12261606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2683392"/>
        <c:crosses val="autoZero"/>
        <c:auto val="1"/>
        <c:lblAlgn val="ctr"/>
        <c:lblOffset val="100"/>
      </c:catAx>
      <c:valAx>
        <c:axId val="12268339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2616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6"/>
  <c:chart>
    <c:title>
      <c:layout/>
      <c:txPr>
        <a:bodyPr rot="0" vert="horz"/>
        <a:lstStyle/>
        <a:p>
          <a:pPr>
            <a:defRPr/>
          </a:pPr>
          <a:endParaRPr lang="ru-RU"/>
        </a:p>
      </c:txPr>
    </c:title>
    <c:view3D>
      <c:rotX val="30"/>
      <c:depthPercent val="10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бюджета в разрезе</c:v>
                </c:pt>
              </c:strCache>
            </c:strRef>
          </c:tx>
          <c:dLbls>
            <c:dLbl>
              <c:idx val="0"/>
              <c:layout/>
              <c:tx>
                <c:rich>
                  <a:bodyPr rot="0" vert="horz"/>
                  <a:lstStyle/>
                  <a:p>
                    <a:pPr>
                      <a:defRPr/>
                    </a:pPr>
                    <a:r>
                      <a:rPr lang="en-US" dirty="0"/>
                      <a:t>73,5</a:t>
                    </a:r>
                  </a:p>
                </c:rich>
              </c:tx>
              <c:numFmt formatCode="0.0%" sourceLinked="0"/>
              <c:spPr/>
              <c:dLblPos val="ctr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26,5</a:t>
                    </a:r>
                  </a:p>
                </c:rich>
              </c:tx>
              <c:dLblPos val="ctr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ctr"/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Муниципальные программы</c:v>
                </c:pt>
                <c:pt idx="1">
                  <c:v>Непрограммные направления</c:v>
                </c:pt>
              </c:strCache>
            </c:strRef>
          </c:cat>
          <c:val>
            <c:numRef>
              <c:f>Лист1!$B$2:$B$3</c:f>
              <c:numCache>
                <c:formatCode>0.0%</c:formatCode>
                <c:ptCount val="2"/>
                <c:pt idx="0">
                  <c:v>0.73500000000000054</c:v>
                </c:pt>
                <c:pt idx="1">
                  <c:v>0.26500000000000001</c:v>
                </c:pt>
              </c:numCache>
            </c:numRef>
          </c:val>
        </c:ser>
        <c:dLbls>
          <c:showPercent val="1"/>
        </c:dLbls>
      </c:pie3DChart>
    </c:plotArea>
    <c:legend>
      <c:legendPos val="b"/>
      <c:layout/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1"/>
          <c:order val="1"/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вопросы
34,8%</a:t>
                    </a:r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6.9233184847463875E-3"/>
                  <c:y val="-6.1159050114686912E-2"/>
                </c:manualLayout>
              </c:layout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ru-RU" dirty="0"/>
                      <a:t>Национальная экономика
11,2%</a:t>
                    </a:r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хозяйство
14,4%</a:t>
                    </a:r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ru-RU" dirty="0"/>
                      <a:t>Культура и кинематография 
25,8%</a:t>
                    </a:r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ru-RU" dirty="0"/>
                      <a:t>Социальная политика
0,7%</a:t>
                    </a:r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ru-RU" dirty="0"/>
                      <a:t>Средства массовой информации
0,9%</a:t>
                    </a:r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CatName val="1"/>
            <c:showPercent val="1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Лист2!$B$5:$B$36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 и кинематография 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</c:strCache>
            </c:strRef>
          </c:cat>
          <c:val>
            <c:numRef>
              <c:f>Лист2!$D$5:$D$36</c:f>
              <c:numCache>
                <c:formatCode>0.0</c:formatCode>
                <c:ptCount val="10"/>
                <c:pt idx="0">
                  <c:v>13791.2</c:v>
                </c:pt>
                <c:pt idx="1">
                  <c:v>727.2</c:v>
                </c:pt>
                <c:pt idx="2">
                  <c:v>524.6</c:v>
                </c:pt>
                <c:pt idx="3">
                  <c:v>4445.9000000000005</c:v>
                </c:pt>
                <c:pt idx="4">
                  <c:v>5717.7000000000007</c:v>
                </c:pt>
                <c:pt idx="5">
                  <c:v>114.3</c:v>
                </c:pt>
                <c:pt idx="6">
                  <c:v>10216.5</c:v>
                </c:pt>
                <c:pt idx="7" formatCode="@">
                  <c:v>0</c:v>
                </c:pt>
                <c:pt idx="8">
                  <c:v>3485</c:v>
                </c:pt>
                <c:pt idx="9">
                  <c:v>374.9</c:v>
                </c:pt>
              </c:numCache>
            </c:numRef>
          </c:val>
        </c:ser>
        <c:ser>
          <c:idx val="2"/>
          <c:order val="2"/>
          <c:explosion val="25"/>
          <c:dLbls>
            <c:spPr>
              <a:noFill/>
              <a:ln>
                <a:noFill/>
              </a:ln>
              <a:effectLst/>
            </c:spPr>
            <c:showCatName val="1"/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Лист2!$B$5:$B$36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 и кинематография 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</c:strCache>
            </c:strRef>
          </c:cat>
          <c:val>
            <c:numRef>
              <c:f>Лист2!$E$5:$E$36</c:f>
              <c:numCache>
                <c:formatCode>0.0</c:formatCode>
                <c:ptCount val="10"/>
                <c:pt idx="0">
                  <c:v>34.772961647172131</c:v>
                </c:pt>
                <c:pt idx="1">
                  <c:v>1.8335531142919821</c:v>
                </c:pt>
                <c:pt idx="2">
                  <c:v>1.32271997216388</c:v>
                </c:pt>
                <c:pt idx="3">
                  <c:v>11.20983744613685</c:v>
                </c:pt>
                <c:pt idx="4">
                  <c:v>14.416538286011091</c:v>
                </c:pt>
                <c:pt idx="5">
                  <c:v>0.28819461078599212</c:v>
                </c:pt>
                <c:pt idx="6">
                  <c:v>25.759757139939527</c:v>
                </c:pt>
                <c:pt idx="7">
                  <c:v>0.66413351251995056</c:v>
                </c:pt>
                <c:pt idx="8">
                  <c:v>8.7870360331512067</c:v>
                </c:pt>
                <c:pt idx="9">
                  <c:v>0.94526823782737068</c:v>
                </c:pt>
              </c:numCache>
            </c:numRef>
          </c:val>
        </c:ser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showCatName val="1"/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Лист2!$B$5:$B$36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 и кинематография 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</c:strCache>
            </c:strRef>
          </c:cat>
          <c:val>
            <c:numRef>
              <c:f>Лист2!$C$5:$C$36</c:f>
            </c:numRef>
          </c:val>
        </c:ser>
        <c:dLbls>
          <c:showCatName val="1"/>
          <c:showPercent val="1"/>
        </c:dLbls>
      </c:pie3DChart>
    </c:plotArea>
    <c:plotVisOnly val="1"/>
    <c:dispBlanksAs val="zero"/>
  </c:chart>
  <c:txPr>
    <a:bodyPr/>
    <a:lstStyle/>
    <a:p>
      <a:pPr>
        <a:defRPr sz="1200"/>
      </a:pPr>
      <a:endParaRPr lang="ru-RU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pieChart>
        <c:varyColors val="1"/>
        <c:ser>
          <c:idx val="0"/>
          <c:order val="0"/>
          <c:explosion val="25"/>
          <c:dPt>
            <c:idx val="0"/>
            <c:spPr>
              <a:solidFill>
                <a:schemeClr val="accent6"/>
              </a:solidFill>
            </c:spPr>
          </c:dPt>
          <c:dPt>
            <c:idx val="1"/>
            <c:spPr>
              <a:solidFill>
                <a:schemeClr val="accent6">
                  <a:lumMod val="5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/>
                      <a:t>культура
</a:t>
                    </a:r>
                    <a:r>
                      <a:rPr lang="ru-RU" dirty="0" smtClean="0"/>
                      <a:t>24,9%</a:t>
                    </a:r>
                    <a:endParaRPr lang="ru-RU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/>
                      <a:t>общие расходы
</a:t>
                    </a:r>
                    <a:r>
                      <a:rPr lang="ru-RU" dirty="0" smtClean="0"/>
                      <a:t>75,1%</a:t>
                    </a:r>
                    <a:endParaRPr lang="ru-RU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CatName val="1"/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Лист3!$I$2:$J$2</c:f>
              <c:strCache>
                <c:ptCount val="2"/>
                <c:pt idx="0">
                  <c:v>культура</c:v>
                </c:pt>
                <c:pt idx="1">
                  <c:v>общие расходы</c:v>
                </c:pt>
              </c:strCache>
            </c:strRef>
          </c:cat>
          <c:val>
            <c:numRef>
              <c:f>Лист3!$I$3:$J$3</c:f>
              <c:numCache>
                <c:formatCode>0.00</c:formatCode>
                <c:ptCount val="2"/>
                <c:pt idx="0">
                  <c:v>24.956695166751974</c:v>
                </c:pt>
                <c:pt idx="1">
                  <c:v>75.04330483324803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pieChart>
        <c:varyColors val="1"/>
        <c:ser>
          <c:idx val="1"/>
          <c:order val="1"/>
          <c:explosion val="25"/>
          <c:dPt>
            <c:idx val="0"/>
            <c:spPr>
              <a:solidFill>
                <a:schemeClr val="accent6">
                  <a:lumMod val="20000"/>
                  <a:lumOff val="80000"/>
                </a:schemeClr>
              </a:solidFill>
            </c:spPr>
          </c:dPt>
          <c:dPt>
            <c:idx val="1"/>
            <c:spPr>
              <a:solidFill>
                <a:schemeClr val="accent6">
                  <a:lumMod val="5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/>
                      <a:t>Спорт
</a:t>
                    </a:r>
                    <a:r>
                      <a:rPr lang="ru-RU" dirty="0" smtClean="0"/>
                      <a:t>0,3%</a:t>
                    </a:r>
                    <a:endParaRPr lang="ru-RU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/>
                      <a:t>общие расходы
</a:t>
                    </a:r>
                    <a:r>
                      <a:rPr lang="ru-RU" dirty="0" smtClean="0"/>
                      <a:t>99,7%</a:t>
                    </a:r>
                    <a:endParaRPr lang="ru-RU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CatName val="1"/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Лист3!$I$2:$J$2</c:f>
              <c:strCache>
                <c:ptCount val="2"/>
                <c:pt idx="0">
                  <c:v>культура</c:v>
                </c:pt>
                <c:pt idx="1">
                  <c:v>общие расходы</c:v>
                </c:pt>
              </c:strCache>
            </c:strRef>
          </c:cat>
          <c:val>
            <c:numRef>
              <c:f>Лист3!$I$4:$J$4</c:f>
              <c:numCache>
                <c:formatCode>0.00</c:formatCode>
                <c:ptCount val="2"/>
                <c:pt idx="0">
                  <c:v>0.31366062626226993</c:v>
                </c:pt>
                <c:pt idx="1">
                  <c:v>99.686339373737667</c:v>
                </c:pt>
              </c:numCache>
            </c:numRef>
          </c:val>
        </c:ser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showCatName val="1"/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Лист3!$I$2:$J$2</c:f>
              <c:strCache>
                <c:ptCount val="2"/>
                <c:pt idx="0">
                  <c:v>культура</c:v>
                </c:pt>
                <c:pt idx="1">
                  <c:v>общие расходы</c:v>
                </c:pt>
              </c:strCache>
            </c:strRef>
          </c:cat>
          <c:val>
            <c:numRef>
              <c:f>Лист3!$I$3:$J$3</c:f>
              <c:numCache>
                <c:formatCode>0.00</c:formatCode>
                <c:ptCount val="2"/>
                <c:pt idx="0">
                  <c:v>24.956695166751974</c:v>
                </c:pt>
                <c:pt idx="1">
                  <c:v>75.04330483324803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pieChart>
        <c:varyColors val="1"/>
        <c:ser>
          <c:idx val="0"/>
          <c:order val="0"/>
          <c:explosion val="25"/>
          <c:dPt>
            <c:idx val="0"/>
            <c:spPr>
              <a:solidFill>
                <a:schemeClr val="accent6">
                  <a:lumMod val="20000"/>
                  <a:lumOff val="80000"/>
                </a:schemeClr>
              </a:solidFill>
            </c:spPr>
          </c:dPt>
          <c:dPt>
            <c:idx val="1"/>
            <c:spPr>
              <a:solidFill>
                <a:schemeClr val="accent6">
                  <a:lumMod val="50000"/>
                </a:schemeClr>
              </a:solidFill>
            </c:spPr>
          </c:dPt>
          <c:dLbls>
            <c:dLbl>
              <c:idx val="0"/>
              <c:layout>
                <c:manualLayout>
                  <c:x val="0.21717885264341957"/>
                  <c:y val="3.483606557377050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Молодежь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0,29%</a:t>
                    </a:r>
                    <a:endParaRPr lang="ru-RU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7422134993231003"/>
                  <c:y val="-3.227426915383319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Общие</a:t>
                    </a:r>
                    <a:r>
                      <a:rPr lang="ru-RU" baseline="0" dirty="0" smtClean="0"/>
                      <a:t> расходы 99</a:t>
                    </a:r>
                    <a:r>
                      <a:rPr lang="ru-RU" dirty="0" smtClean="0"/>
                      <a:t>,71%</a:t>
                    </a:r>
                    <a:endParaRPr lang="ru-RU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CatName val="1"/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Лист3!$I$5:$J$5</c:f>
              <c:numCache>
                <c:formatCode>0.00</c:formatCode>
                <c:ptCount val="2"/>
                <c:pt idx="0">
                  <c:v>0.28819461078599218</c:v>
                </c:pt>
                <c:pt idx="1">
                  <c:v>99.711805389214035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accent6">
                <a:lumMod val="20000"/>
                <a:lumOff val="80000"/>
              </a:schemeClr>
            </a:solidFill>
          </c:spPr>
          <c:explosion val="25"/>
          <c:dPt>
            <c:idx val="0"/>
            <c:spPr>
              <a:solidFill>
                <a:schemeClr val="accent6"/>
              </a:solidFill>
            </c:spPr>
          </c:dPt>
          <c:dPt>
            <c:idx val="1"/>
            <c:spPr>
              <a:solidFill>
                <a:schemeClr val="accent6">
                  <a:lumMod val="5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Обеспечение безопасности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1,3%</a:t>
                    </a:r>
                    <a:endParaRPr lang="ru-RU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Общие расходы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98,7%</a:t>
                    </a:r>
                    <a:endParaRPr lang="ru-RU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CatName val="1"/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Лист3!$I$6:$J$6</c:f>
              <c:numCache>
                <c:formatCode>0.00</c:formatCode>
                <c:ptCount val="2"/>
                <c:pt idx="0">
                  <c:v>1.3227199721638803</c:v>
                </c:pt>
                <c:pt idx="1">
                  <c:v>98.677280027836119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pieChart>
        <c:varyColors val="1"/>
        <c:ser>
          <c:idx val="0"/>
          <c:order val="0"/>
          <c:explosion val="25"/>
          <c:dPt>
            <c:idx val="0"/>
            <c:spPr>
              <a:solidFill>
                <a:schemeClr val="accent6"/>
              </a:solidFill>
            </c:spPr>
          </c:dPt>
          <c:dPt>
            <c:idx val="1"/>
            <c:spPr>
              <a:solidFill>
                <a:schemeClr val="accent6">
                  <a:lumMod val="5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Поддержка малого и среднего предпринимательства</a:t>
                    </a:r>
                    <a:r>
                      <a:rPr lang="en-US" dirty="0"/>
                      <a:t>
</a:t>
                    </a:r>
                    <a:r>
                      <a:rPr lang="en-US" dirty="0" smtClean="0"/>
                      <a:t>0</a:t>
                    </a:r>
                    <a:r>
                      <a:rPr lang="ru-RU" dirty="0" smtClean="0"/>
                      <a:t>,3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Общие расходы</a:t>
                    </a:r>
                    <a:r>
                      <a:rPr lang="en-US" dirty="0"/>
                      <a:t>
</a:t>
                    </a:r>
                    <a:r>
                      <a:rPr lang="ru-RU" dirty="0" smtClean="0"/>
                      <a:t>99,7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CatName val="1"/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Лист3!$I$7:$J$7</c:f>
              <c:numCache>
                <c:formatCode>0.00</c:formatCode>
                <c:ptCount val="2"/>
                <c:pt idx="0">
                  <c:v>0.30256652051022814</c:v>
                </c:pt>
                <c:pt idx="1">
                  <c:v>99.697433479489746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pieChart>
        <c:varyColors val="1"/>
        <c:ser>
          <c:idx val="0"/>
          <c:order val="0"/>
          <c:explosion val="25"/>
          <c:dPt>
            <c:idx val="0"/>
            <c:spPr>
              <a:solidFill>
                <a:schemeClr val="accent6"/>
              </a:solidFill>
            </c:spPr>
          </c:dPt>
          <c:dPt>
            <c:idx val="1"/>
            <c:spPr>
              <a:solidFill>
                <a:schemeClr val="accent6">
                  <a:lumMod val="5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000" b="0" i="0" u="none" strike="noStrike" baseline="0" dirty="0" smtClean="0"/>
                      <a:t>Управление муниципальным имуществом</a:t>
                    </a:r>
                    <a:r>
                      <a:rPr lang="en-US" dirty="0"/>
                      <a:t>
</a:t>
                    </a:r>
                    <a:r>
                      <a:rPr lang="en-US" dirty="0" smtClean="0"/>
                      <a:t>1</a:t>
                    </a:r>
                    <a:r>
                      <a:rPr lang="ru-RU" dirty="0" smtClean="0"/>
                      <a:t>,2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Общие расходы</a:t>
                    </a:r>
                    <a:r>
                      <a:rPr lang="en-US" dirty="0"/>
                      <a:t>
</a:t>
                    </a:r>
                    <a:r>
                      <a:rPr lang="en-US" dirty="0" smtClean="0"/>
                      <a:t>9</a:t>
                    </a:r>
                    <a:r>
                      <a:rPr lang="ru-RU" dirty="0" smtClean="0"/>
                      <a:t>8,2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CatName val="1"/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Лист3!$I$8:$J$8</c:f>
              <c:numCache>
                <c:formatCode>0.00</c:formatCode>
                <c:ptCount val="2"/>
                <c:pt idx="0">
                  <c:v>1.1797572912227978</c:v>
                </c:pt>
                <c:pt idx="1">
                  <c:v>98.820242708777201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perspective val="30"/>
    </c:view3D>
    <c:sideWall>
      <c:spPr>
        <a:noFill/>
        <a:ln w="25400">
          <a:noFill/>
        </a:ln>
        <a:effectLst/>
      </c:spPr>
    </c:sideWall>
    <c:backWall>
      <c:spPr>
        <a:noFill/>
        <a:ln w="25400">
          <a:noFill/>
        </a:ln>
        <a:effectLst/>
      </c:spPr>
    </c:backWall>
    <c:plotArea>
      <c:layout>
        <c:manualLayout>
          <c:layoutTarget val="inner"/>
          <c:xMode val="edge"/>
          <c:yMode val="edge"/>
          <c:x val="9.5411262091627147E-2"/>
          <c:y val="1.5825152386571565E-2"/>
          <c:w val="0.90458876162076762"/>
          <c:h val="0.59983203227812154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Налог на доходы физических лиц*</c:v>
                </c:pt>
              </c:strCache>
            </c:strRef>
          </c:tx>
          <c:spPr>
            <a:solidFill>
              <a:schemeClr val="accent1"/>
            </a:solidFill>
            <a:ln w="19050" cap="rnd" cmpd="sng" algn="ctr">
              <a:solidFill>
                <a:schemeClr val="accent1">
                  <a:shade val="50000"/>
                </a:schemeClr>
              </a:solidFill>
              <a:prstDash val="solid"/>
            </a:ln>
            <a:effectLst/>
          </c:spPr>
          <c:cat>
            <c:strRef>
              <c:f>Sheet1!$A$2:$A$2</c:f>
              <c:strCache>
                <c:ptCount val="1"/>
                <c:pt idx="0">
                  <c:v>Ожидаемое исполнение бюджета на 2014год</c:v>
                </c:pt>
              </c:strCache>
            </c:strRef>
          </c:cat>
          <c:val>
            <c:numRef>
              <c:f>Sheet1!$B$2:$B$2</c:f>
              <c:numCache>
                <c:formatCode>0.0</c:formatCode>
                <c:ptCount val="1"/>
                <c:pt idx="0">
                  <c:v>13482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Единый сельскохозяйственный налог*</c:v>
                </c:pt>
              </c:strCache>
            </c:strRef>
          </c:tx>
          <c:spPr>
            <a:solidFill>
              <a:srgbClr val="C00000"/>
            </a:solidFill>
            <a:ln w="19050" cap="rnd" cmpd="sng" algn="ctr">
              <a:solidFill>
                <a:schemeClr val="accent3">
                  <a:shade val="50000"/>
                </a:schemeClr>
              </a:solidFill>
              <a:prstDash val="solid"/>
            </a:ln>
            <a:effectLst/>
          </c:spPr>
          <c:cat>
            <c:strRef>
              <c:f>Sheet1!$A$2:$A$2</c:f>
              <c:strCache>
                <c:ptCount val="1"/>
                <c:pt idx="0">
                  <c:v>Ожидаемое исполнение бюджета на 2014год</c:v>
                </c:pt>
              </c:strCache>
            </c:strRef>
          </c:cat>
          <c:val>
            <c:numRef>
              <c:f>Sheet1!$D$2:$D$2</c:f>
              <c:numCache>
                <c:formatCode>0.0</c:formatCode>
                <c:ptCount val="1"/>
                <c:pt idx="0">
                  <c:v>1325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Налог на имущество физических лиц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6000"/>
                    <a:lumMod val="100000"/>
                  </a:schemeClr>
                </a:gs>
                <a:gs pos="78000">
                  <a:schemeClr val="accent2">
                    <a:shade val="94000"/>
                    <a:lumMod val="94000"/>
                  </a:schemeClr>
                </a:gs>
              </a:gsLst>
              <a:lin ang="5400000" scaled="0"/>
            </a:gradFill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cat>
            <c:strRef>
              <c:f>Sheet1!$A$2:$A$2</c:f>
              <c:strCache>
                <c:ptCount val="1"/>
                <c:pt idx="0">
                  <c:v>Ожидаемое исполнение бюджета на 2014год</c:v>
                </c:pt>
              </c:strCache>
            </c:strRef>
          </c:cat>
          <c:val>
            <c:numRef>
              <c:f>Sheet1!$E$2:$E$2</c:f>
              <c:numCache>
                <c:formatCode>0.0</c:formatCode>
                <c:ptCount val="1"/>
                <c:pt idx="0">
                  <c:v>2000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Доходы, получаемые в виде арендной платы </c:v>
                </c:pt>
              </c:strCache>
            </c:strRef>
          </c:tx>
          <c:spPr>
            <a:solidFill>
              <a:srgbClr val="FFC000"/>
            </a:solidFill>
          </c:spPr>
          <c:cat>
            <c:strRef>
              <c:f>Sheet1!$A$2:$A$2</c:f>
              <c:strCache>
                <c:ptCount val="1"/>
                <c:pt idx="0">
                  <c:v>Ожидаемое исполнение бюджета на 2014год</c:v>
                </c:pt>
              </c:strCache>
            </c:strRef>
          </c:cat>
          <c:val>
            <c:numRef>
              <c:f>Sheet1!$G$2:$G$2</c:f>
              <c:numCache>
                <c:formatCode>0.0</c:formatCode>
                <c:ptCount val="1"/>
                <c:pt idx="0">
                  <c:v>2055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Аренда имущества</c:v>
                </c:pt>
              </c:strCache>
            </c:strRef>
          </c:tx>
          <c:spPr>
            <a:solidFill>
              <a:schemeClr val="accent5"/>
            </a:solidFill>
            <a:ln w="19050" cap="rnd" cmpd="sng" algn="ctr">
              <a:solidFill>
                <a:schemeClr val="accent5">
                  <a:shade val="50000"/>
                </a:schemeClr>
              </a:solidFill>
              <a:prstDash val="solid"/>
            </a:ln>
            <a:effectLst/>
          </c:spPr>
          <c:cat>
            <c:strRef>
              <c:f>Sheet1!$A$2:$A$2</c:f>
              <c:strCache>
                <c:ptCount val="1"/>
                <c:pt idx="0">
                  <c:v>Ожидаемое исполнение бюджета на 2014год</c:v>
                </c:pt>
              </c:strCache>
            </c:strRef>
          </c:cat>
          <c:val>
            <c:numRef>
              <c:f>Sheet1!$H$2:$H$2</c:f>
              <c:numCache>
                <c:formatCode>0.0</c:formatCode>
                <c:ptCount val="1"/>
                <c:pt idx="0">
                  <c:v>774.3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Прочие доходы  от оказания платных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6000"/>
                    <a:lumMod val="100000"/>
                  </a:schemeClr>
                </a:gs>
                <a:gs pos="78000">
                  <a:schemeClr val="accent2">
                    <a:shade val="94000"/>
                    <a:lumMod val="94000"/>
                  </a:schemeClr>
                </a:gs>
              </a:gsLst>
              <a:lin ang="5400000" scaled="0"/>
            </a:gradFill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cat>
            <c:strRef>
              <c:f>Sheet1!$A$2:$A$2</c:f>
              <c:strCache>
                <c:ptCount val="1"/>
                <c:pt idx="0">
                  <c:v>Ожидаемое исполнение бюджета на 2014год</c:v>
                </c:pt>
              </c:strCache>
            </c:strRef>
          </c:cat>
          <c:val>
            <c:numRef>
              <c:f>Sheet1!$I$2:$I$2</c:f>
              <c:numCache>
                <c:formatCode>0.0</c:formatCode>
                <c:ptCount val="1"/>
                <c:pt idx="0">
                  <c:v>68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Доходы от продажи земельных участков</c:v>
                </c:pt>
              </c:strCache>
            </c:strRef>
          </c:tx>
          <c:spPr>
            <a:solidFill>
              <a:srgbClr val="7030A0"/>
            </a:solidFill>
            <a:ln w="19050" cap="rnd" cmpd="sng" algn="ctr">
              <a:solidFill>
                <a:schemeClr val="accent6">
                  <a:shade val="50000"/>
                </a:schemeClr>
              </a:solidFill>
              <a:prstDash val="solid"/>
            </a:ln>
            <a:effectLst/>
          </c:spPr>
          <c:cat>
            <c:strRef>
              <c:f>Sheet1!$A$2:$A$2</c:f>
              <c:strCache>
                <c:ptCount val="1"/>
                <c:pt idx="0">
                  <c:v>Ожидаемое исполнение бюджета на 2014год</c:v>
                </c:pt>
              </c:strCache>
            </c:strRef>
          </c:cat>
          <c:val>
            <c:numRef>
              <c:f>Sheet1!$J$2:$J$2</c:f>
              <c:numCache>
                <c:formatCode>0.0</c:formatCode>
                <c:ptCount val="1"/>
                <c:pt idx="0">
                  <c:v>588</c:v>
                </c:pt>
              </c:numCache>
            </c:numRef>
          </c: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Прочие поступления от денежных взысканий  </c:v>
                </c:pt>
              </c:strCache>
            </c:strRef>
          </c:tx>
          <c:spPr>
            <a:solidFill>
              <a:srgbClr val="00B050"/>
            </a:solidFill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cat>
            <c:strRef>
              <c:f>Sheet1!$A$2:$A$2</c:f>
              <c:strCache>
                <c:ptCount val="1"/>
                <c:pt idx="0">
                  <c:v>Ожидаемое исполнение бюджета на 2014год</c:v>
                </c:pt>
              </c:strCache>
            </c:strRef>
          </c:cat>
          <c:val>
            <c:numRef>
              <c:f>Sheet1!$K$2:$K$2</c:f>
              <c:numCache>
                <c:formatCode>0.0</c:formatCode>
                <c:ptCount val="1"/>
                <c:pt idx="0">
                  <c:v>20</c:v>
                </c:pt>
              </c:numCache>
            </c:numRef>
          </c:val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gradFill rotWithShape="1">
              <a:gsLst>
                <a:gs pos="0">
                  <a:schemeClr val="dk1">
                    <a:tint val="65000"/>
                    <a:lumMod val="110000"/>
                  </a:schemeClr>
                </a:gs>
                <a:gs pos="88000">
                  <a:schemeClr val="dk1">
                    <a:tint val="90000"/>
                  </a:schemeClr>
                </a:gs>
              </a:gsLst>
              <a:lin ang="5400000" scaled="0"/>
            </a:gradFill>
            <a:ln w="12700" cap="rnd" cmpd="sng" algn="ctr">
              <a:solidFill>
                <a:schemeClr val="dk1"/>
              </a:solidFill>
              <a:prstDash val="solid"/>
            </a:ln>
            <a:effectLst/>
          </c:spPr>
          <c:cat>
            <c:strRef>
              <c:f>Sheet1!$A$2:$A$2</c:f>
              <c:strCache>
                <c:ptCount val="1"/>
                <c:pt idx="0">
                  <c:v>Ожидаемое исполнение бюджета на 2014год</c:v>
                </c:pt>
              </c:strCache>
            </c:strRef>
          </c:cat>
          <c:val>
            <c:numRef>
              <c:f>Sheet1!$L$2:$L$2</c:f>
              <c:numCache>
                <c:formatCode>#,##0.0</c:formatCode>
                <c:ptCount val="1"/>
                <c:pt idx="0">
                  <c:v>9082.2000000000007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Акцизы по подакцизным товарам </c:v>
                </c:pt>
              </c:strCache>
            </c:strRef>
          </c:tx>
          <c:spPr>
            <a:solidFill>
              <a:srgbClr val="FFFF00"/>
            </a:solidFill>
            <a:ln w="12700" cap="rnd" cmpd="sng" algn="ctr">
              <a:solidFill>
                <a:schemeClr val="accent2"/>
              </a:solidFill>
              <a:prstDash val="solid"/>
            </a:ln>
            <a:effectLst/>
          </c:spPr>
          <c:cat>
            <c:strRef>
              <c:f>Sheet1!$A$2:$A$2</c:f>
              <c:strCache>
                <c:ptCount val="1"/>
                <c:pt idx="0">
                  <c:v>Ожидаемое исполнение бюджета на 2014год</c:v>
                </c:pt>
              </c:strCache>
            </c:strRef>
          </c:cat>
          <c:val>
            <c:numRef>
              <c:f>Sheet1!$C$2:$C$2</c:f>
              <c:numCache>
                <c:formatCode>0.0</c:formatCode>
                <c:ptCount val="1"/>
                <c:pt idx="0">
                  <c:v>5329.3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Земельный налог</c:v>
                </c:pt>
              </c:strCache>
            </c:strRef>
          </c:tx>
          <c:spPr>
            <a:solidFill>
              <a:srgbClr val="FF0000"/>
            </a:solidFill>
            <a:ln w="19050" cap="rnd" cmpd="sng" algn="ctr">
              <a:solidFill>
                <a:schemeClr val="dk1"/>
              </a:solidFill>
              <a:prstDash val="solid"/>
            </a:ln>
            <a:effectLst/>
          </c:spPr>
          <c:cat>
            <c:strRef>
              <c:f>Sheet1!$A$2:$A$2</c:f>
              <c:strCache>
                <c:ptCount val="1"/>
                <c:pt idx="0">
                  <c:v>Ожидаемое исполнение бюджета на 2014год</c:v>
                </c:pt>
              </c:strCache>
            </c:strRef>
          </c:cat>
          <c:val>
            <c:numRef>
              <c:f>Sheet1!$F$2:$F$2</c:f>
              <c:numCache>
                <c:formatCode>0.0</c:formatCode>
                <c:ptCount val="1"/>
                <c:pt idx="0">
                  <c:v>13430</c:v>
                </c:pt>
              </c:numCache>
            </c:numRef>
          </c:val>
        </c:ser>
        <c:dLbls/>
        <c:shape val="pyramid"/>
        <c:axId val="121203712"/>
        <c:axId val="121234176"/>
        <c:axId val="0"/>
      </c:bar3DChart>
      <c:catAx>
        <c:axId val="121203712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1234176"/>
        <c:crosses val="autoZero"/>
        <c:auto val="1"/>
        <c:lblAlgn val="ctr"/>
        <c:lblOffset val="100"/>
      </c:catAx>
      <c:valAx>
        <c:axId val="12123417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12037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3657055653179597E-2"/>
          <c:y val="0.72239689520439465"/>
          <c:w val="0.97634294434682045"/>
          <c:h val="0.27760310479560596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accent6"/>
            </a:solidFill>
          </c:spPr>
          <c:explosion val="25"/>
          <c:dPt>
            <c:idx val="1"/>
            <c:spPr>
              <a:solidFill>
                <a:schemeClr val="accent6">
                  <a:lumMod val="50000"/>
                </a:schemeClr>
              </a:solidFill>
            </c:spPr>
          </c:dPt>
          <c:dLbls>
            <c:dLbl>
              <c:idx val="0"/>
              <c:layout>
                <c:manualLayout>
                  <c:x val="2.5368547681539812E-2"/>
                  <c:y val="0.12615740740740741"/>
                </c:manualLayout>
              </c:layout>
              <c:tx>
                <c:rich>
                  <a:bodyPr/>
                  <a:lstStyle/>
                  <a:p>
                    <a:r>
                      <a:rPr lang="ru-RU" sz="1000" b="0" i="0" u="none" strike="noStrike" baseline="0" dirty="0" smtClean="0"/>
                      <a:t>Развитие дорожного хозяйства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10,6%</a:t>
                    </a:r>
                    <a:endParaRPr lang="ru-RU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Общие расходы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89,4%</a:t>
                    </a:r>
                    <a:endParaRPr lang="ru-RU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CatName val="1"/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Лист3!$I$9:$J$9</c:f>
              <c:numCache>
                <c:formatCode>0.00</c:formatCode>
                <c:ptCount val="2"/>
                <c:pt idx="0">
                  <c:v>10.607225792787318</c:v>
                </c:pt>
                <c:pt idx="1">
                  <c:v>89.392774207212682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accent6">
                <a:lumMod val="40000"/>
                <a:lumOff val="60000"/>
              </a:schemeClr>
            </a:solidFill>
          </c:spPr>
          <c:explosion val="25"/>
          <c:dPt>
            <c:idx val="0"/>
            <c:spPr>
              <a:solidFill>
                <a:schemeClr val="accent6"/>
              </a:solidFill>
            </c:spPr>
          </c:dPt>
          <c:dPt>
            <c:idx val="1"/>
            <c:spPr>
              <a:solidFill>
                <a:schemeClr val="accent6">
                  <a:lumMod val="5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000" b="0" i="0" u="none" strike="noStrike" baseline="0" dirty="0" smtClean="0"/>
                      <a:t>Развитие коммунальной инфраструктуры</a:t>
                    </a:r>
                  </a:p>
                  <a:p>
                    <a:r>
                      <a:rPr lang="ru-RU" dirty="0" smtClean="0"/>
                      <a:t>6,35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Общие</a:t>
                    </a:r>
                    <a:r>
                      <a:rPr lang="ru-RU" baseline="0" dirty="0" smtClean="0"/>
                      <a:t> расходы</a:t>
                    </a:r>
                    <a:r>
                      <a:rPr lang="en-US" dirty="0"/>
                      <a:t>
</a:t>
                    </a:r>
                    <a:r>
                      <a:rPr lang="en-US" dirty="0" smtClean="0"/>
                      <a:t>9</a:t>
                    </a:r>
                    <a:r>
                      <a:rPr lang="ru-RU" dirty="0" smtClean="0"/>
                      <a:t>3,65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CatName val="1"/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Лист3!$I$10:$J$10</c:f>
              <c:numCache>
                <c:formatCode>0.00</c:formatCode>
                <c:ptCount val="2"/>
                <c:pt idx="0">
                  <c:v>6.3506191267425942</c:v>
                </c:pt>
                <c:pt idx="1">
                  <c:v>93.649380873257371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pieChart>
        <c:varyColors val="1"/>
        <c:ser>
          <c:idx val="0"/>
          <c:order val="0"/>
          <c:explosion val="25"/>
          <c:dPt>
            <c:idx val="0"/>
            <c:spPr>
              <a:solidFill>
                <a:schemeClr val="accent6"/>
              </a:solidFill>
            </c:spPr>
          </c:dPt>
          <c:dPt>
            <c:idx val="1"/>
            <c:spPr>
              <a:solidFill>
                <a:schemeClr val="accent6">
                  <a:lumMod val="50000"/>
                </a:schemeClr>
              </a:solidFill>
            </c:spPr>
          </c:dPt>
          <c:dLbls>
            <c:dLbl>
              <c:idx val="0"/>
              <c:layout>
                <c:manualLayout>
                  <c:x val="0.13549846894138229"/>
                  <c:y val="7.397054534849809E-2"/>
                </c:manualLayout>
              </c:layout>
              <c:tx>
                <c:rich>
                  <a:bodyPr/>
                  <a:lstStyle/>
                  <a:p>
                    <a:r>
                      <a:rPr lang="ru-RU" sz="1000" b="0" i="0" u="none" strike="noStrike" baseline="0" dirty="0" smtClean="0"/>
                      <a:t>Социально - экономическое и территориальное развитие</a:t>
                    </a:r>
                    <a:r>
                      <a:rPr lang="en-US" dirty="0"/>
                      <a:t>
</a:t>
                    </a:r>
                    <a:r>
                      <a:rPr lang="en-US" dirty="0" smtClean="0"/>
                      <a:t>17</a:t>
                    </a:r>
                    <a:r>
                      <a:rPr lang="ru-RU" dirty="0" smtClean="0"/>
                      <a:t>,34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Общие расходы</a:t>
                    </a:r>
                    <a:r>
                      <a:rPr lang="en-US" dirty="0"/>
                      <a:t>
</a:t>
                    </a:r>
                    <a:r>
                      <a:rPr lang="ru-RU" dirty="0" smtClean="0"/>
                      <a:t>82,66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CatName val="1"/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Лист3!$I$11:$J$11</c:f>
              <c:numCache>
                <c:formatCode>0.00</c:formatCode>
                <c:ptCount val="2"/>
                <c:pt idx="0">
                  <c:v>17.342356539344983</c:v>
                </c:pt>
                <c:pt idx="1">
                  <c:v>82.657643460655024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pieChart>
        <c:varyColors val="1"/>
        <c:ser>
          <c:idx val="0"/>
          <c:order val="0"/>
          <c:explosion val="25"/>
          <c:dPt>
            <c:idx val="0"/>
            <c:spPr>
              <a:solidFill>
                <a:schemeClr val="accent6"/>
              </a:solidFill>
            </c:spPr>
          </c:dPt>
          <c:dPt>
            <c:idx val="1"/>
            <c:spPr>
              <a:solidFill>
                <a:schemeClr val="accent6">
                  <a:lumMod val="5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000" b="0" i="0" u="none" strike="noStrike" baseline="0" smtClean="0"/>
                      <a:t>Развитие архивного дела</a:t>
                    </a:r>
                    <a:r>
                      <a:rPr lang="en-US"/>
                      <a:t>
</a:t>
                    </a:r>
                    <a:r>
                      <a:rPr lang="en-US" smtClean="0"/>
                      <a:t>0</a:t>
                    </a:r>
                    <a:r>
                      <a:rPr lang="ru-RU" smtClean="0"/>
                      <a:t>,28</a:t>
                    </a:r>
                    <a:r>
                      <a:rPr lang="en-US" smtClean="0"/>
                      <a:t>%</a:t>
                    </a:r>
                    <a:endParaRPr lang="en-US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mtClean="0"/>
                      <a:t>Общие расходы</a:t>
                    </a:r>
                    <a:r>
                      <a:rPr lang="en-US"/>
                      <a:t>
</a:t>
                    </a:r>
                    <a:r>
                      <a:rPr lang="ru-RU" smtClean="0"/>
                      <a:t>99,72</a:t>
                    </a:r>
                    <a:r>
                      <a:rPr lang="en-US" smtClean="0"/>
                      <a:t>%</a:t>
                    </a:r>
                    <a:endParaRPr lang="en-US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CatName val="1"/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Лист3!$I$12:$J$12</c:f>
              <c:numCache>
                <c:formatCode>0.00</c:formatCode>
                <c:ptCount val="2"/>
                <c:pt idx="0">
                  <c:v>0.27558767243139926</c:v>
                </c:pt>
                <c:pt idx="1">
                  <c:v>99.724412327568572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accent6"/>
            </a:solidFill>
          </c:spPr>
          <c:explosion val="24"/>
          <c:dPt>
            <c:idx val="1"/>
            <c:spPr>
              <a:solidFill>
                <a:schemeClr val="accent6">
                  <a:lumMod val="5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000" b="0" i="0" u="none" strike="noStrike" baseline="0" dirty="0" smtClean="0"/>
                      <a:t>Информационное обеспечение населения</a:t>
                    </a:r>
                    <a:r>
                      <a:rPr lang="en-US" dirty="0"/>
                      <a:t>
</a:t>
                    </a:r>
                    <a:r>
                      <a:rPr lang="ru-RU" dirty="0" smtClean="0"/>
                      <a:t>0,9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Общие расходы</a:t>
                    </a:r>
                    <a:r>
                      <a:rPr lang="en-US" dirty="0"/>
                      <a:t>
</a:t>
                    </a:r>
                    <a:r>
                      <a:rPr lang="en-US" dirty="0" smtClean="0"/>
                      <a:t>99</a:t>
                    </a:r>
                    <a:r>
                      <a:rPr lang="ru-RU" dirty="0" smtClean="0"/>
                      <a:t>,1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CatName val="1"/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Лист3!$I$13:$J$13</c:f>
              <c:numCache>
                <c:formatCode>0.00</c:formatCode>
                <c:ptCount val="2"/>
                <c:pt idx="0">
                  <c:v>0.94526823782737068</c:v>
                </c:pt>
                <c:pt idx="1">
                  <c:v>99.054731762172608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accent6"/>
            </a:solidFill>
          </c:spPr>
          <c:explosion val="25"/>
          <c:dPt>
            <c:idx val="1"/>
            <c:spPr>
              <a:solidFill>
                <a:schemeClr val="accent6">
                  <a:lumMod val="5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000" b="0" i="0" u="none" strike="noStrike" baseline="0" dirty="0" smtClean="0"/>
                      <a:t>Обеспечение деятельности органов местного самоуправления</a:t>
                    </a:r>
                    <a:r>
                      <a:rPr lang="en-US" dirty="0"/>
                      <a:t>
</a:t>
                    </a:r>
                    <a:r>
                      <a:rPr lang="ru-RU" dirty="0" smtClean="0"/>
                      <a:t>9,6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Общие расходы</a:t>
                    </a:r>
                    <a:r>
                      <a:rPr lang="en-US" dirty="0"/>
                      <a:t>
</a:t>
                    </a:r>
                    <a:r>
                      <a:rPr lang="en-US" dirty="0" smtClean="0"/>
                      <a:t>9</a:t>
                    </a:r>
                    <a:r>
                      <a:rPr lang="ru-RU" dirty="0" smtClean="0"/>
                      <a:t>0,4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CatName val="1"/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Лист3!$I$14:$J$14</c:f>
              <c:numCache>
                <c:formatCode>0.00</c:formatCode>
                <c:ptCount val="2"/>
                <c:pt idx="0">
                  <c:v>9.6417864535925979</c:v>
                </c:pt>
                <c:pt idx="1">
                  <c:v>90.358213546407399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4.0295764374290617E-2"/>
          <c:y val="8.3590033948438058E-2"/>
          <c:w val="0.95641528690097155"/>
          <c:h val="0.91595715994221882"/>
        </c:manualLayout>
      </c:layout>
      <c:pie3DChart>
        <c:varyColors val="1"/>
        <c:ser>
          <c:idx val="0"/>
          <c:order val="0"/>
          <c:explosion val="31"/>
          <c:dPt>
            <c:idx val="2"/>
            <c:explosion val="14"/>
          </c:dPt>
          <c:dLbls>
            <c:dLbl>
              <c:idx val="0"/>
              <c:layout>
                <c:manualLayout>
                  <c:x val="0.14869214681660378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smtClean="0"/>
                      <a:t>Функционирование высшего должностного лица МО</a:t>
                    </a:r>
                    <a:r>
                      <a:rPr lang="en-US" smtClean="0"/>
                      <a:t>; </a:t>
                    </a:r>
                    <a:r>
                      <a:rPr lang="en-US" dirty="0"/>
                      <a:t>1116,3</a:t>
                    </a:r>
                  </a:p>
                </c:rich>
              </c:tx>
              <c:showVal val="1"/>
              <c:showCatNam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4.0636026089695292E-2"/>
                  <c:y val="7.9091454152924373E-2"/>
                </c:manualLayout>
              </c:layout>
              <c:tx>
                <c:rich>
                  <a:bodyPr/>
                  <a:lstStyle/>
                  <a:p>
                    <a:r>
                      <a:rPr lang="ru-RU" smtClean="0"/>
                      <a:t>Функционирование представительных органов МО</a:t>
                    </a:r>
                    <a:r>
                      <a:rPr lang="en-US" smtClean="0"/>
                      <a:t>; </a:t>
                    </a:r>
                    <a:r>
                      <a:rPr lang="en-US"/>
                      <a:t>2,4</a:t>
                    </a:r>
                  </a:p>
                </c:rich>
              </c:tx>
              <c:showVal val="1"/>
              <c:showCatNam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sz="1000" b="0" i="0" u="none" strike="noStrike" baseline="0" dirty="0" smtClean="0"/>
                      <a:t>Функционирование местных администраций</a:t>
                    </a:r>
                    <a:r>
                      <a:rPr lang="en-US" dirty="0" smtClean="0"/>
                      <a:t>; </a:t>
                    </a:r>
                    <a:r>
                      <a:rPr lang="en-US" dirty="0"/>
                      <a:t>8237,4</a:t>
                    </a:r>
                  </a:p>
                </c:rich>
              </c:tx>
              <c:showVal val="1"/>
              <c:showCatNam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9.620161914420701E-2"/>
                  <c:y val="0.32112628364927143"/>
                </c:manualLayout>
              </c:layout>
              <c:tx>
                <c:rich>
                  <a:bodyPr/>
                  <a:lstStyle/>
                  <a:p>
                    <a:r>
                      <a:rPr lang="ru-RU" sz="1000" b="0" i="0" u="none" strike="noStrike" baseline="0" smtClean="0"/>
                      <a:t>Обеспечение деятельности финансово-бюджетного надзора </a:t>
                    </a:r>
                    <a:r>
                      <a:rPr lang="en-US" smtClean="0"/>
                      <a:t>; </a:t>
                    </a:r>
                    <a:r>
                      <a:rPr lang="en-US"/>
                      <a:t>120,3</a:t>
                    </a:r>
                  </a:p>
                </c:rich>
              </c:tx>
              <c:showVal val="1"/>
              <c:showCatNam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0.13291352143061755"/>
                  <c:y val="0.20130734217219645"/>
                </c:manualLayout>
              </c:layout>
              <c:tx>
                <c:rich>
                  <a:bodyPr/>
                  <a:lstStyle/>
                  <a:p>
                    <a:r>
                      <a:rPr lang="ru-RU" sz="1000" b="0" i="0" u="none" strike="noStrike" baseline="0" smtClean="0"/>
                      <a:t>Резервные фонды </a:t>
                    </a:r>
                    <a:r>
                      <a:rPr lang="en-US" smtClean="0"/>
                      <a:t>; </a:t>
                    </a:r>
                    <a:r>
                      <a:rPr lang="en-US"/>
                      <a:t>25</a:t>
                    </a:r>
                  </a:p>
                </c:rich>
              </c:tx>
              <c:showVal val="1"/>
              <c:showCatNam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0.12521129568583486"/>
                  <c:y val="0.12868602186947206"/>
                </c:manualLayout>
              </c:layout>
              <c:tx>
                <c:rich>
                  <a:bodyPr/>
                  <a:lstStyle/>
                  <a:p>
                    <a:r>
                      <a:rPr lang="ru-RU" sz="1000" b="0" i="0" u="none" strike="noStrike" baseline="0" dirty="0" smtClean="0"/>
                      <a:t>Дополнительное обеспечение к пенсии</a:t>
                    </a:r>
                    <a:r>
                      <a:rPr lang="en-US" dirty="0" smtClean="0"/>
                      <a:t>; </a:t>
                    </a:r>
                    <a:r>
                      <a:rPr lang="en-US" dirty="0"/>
                      <a:t>263,4</a:t>
                    </a:r>
                  </a:p>
                </c:rich>
              </c:tx>
              <c:showVal val="1"/>
              <c:showCatNam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0.18603242186889971"/>
                  <c:y val="1.3354830031496919E-2"/>
                </c:manualLayout>
              </c:layout>
              <c:tx>
                <c:rich>
                  <a:bodyPr/>
                  <a:lstStyle/>
                  <a:p>
                    <a:r>
                      <a:rPr lang="ru-RU" sz="1000" b="0" i="0" u="none" strike="noStrike" baseline="0" dirty="0" smtClean="0"/>
                      <a:t>Субвенций на по ведению первичного воинского учета на территориях, где отсутствуют военные комиссариаты </a:t>
                    </a:r>
                    <a:r>
                      <a:rPr lang="en-US" dirty="0" smtClean="0"/>
                      <a:t>; </a:t>
                    </a:r>
                    <a:r>
                      <a:rPr lang="en-US" dirty="0"/>
                      <a:t>727,2</a:t>
                    </a:r>
                  </a:p>
                </c:rich>
              </c:tx>
              <c:showVal val="1"/>
              <c:showCatNam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1.6823861499688445E-3"/>
                  <c:y val="1.0862961194102036E-3"/>
                </c:manualLayout>
              </c:layout>
              <c:tx>
                <c:rich>
                  <a:bodyPr/>
                  <a:lstStyle/>
                  <a:p>
                    <a:r>
                      <a:rPr lang="ru-RU" sz="1000" b="0" i="0" u="none" strike="noStrike" baseline="0" dirty="0" smtClean="0"/>
                      <a:t>Отдельные государственные полномочия по образованию и организации деятельности административных комиссий </a:t>
                    </a:r>
                    <a:r>
                      <a:rPr lang="en-US" dirty="0" smtClean="0"/>
                      <a:t>; </a:t>
                    </a:r>
                    <a:r>
                      <a:rPr lang="en-US" dirty="0"/>
                      <a:t>7,6</a:t>
                    </a:r>
                  </a:p>
                </c:rich>
              </c:tx>
              <c:showVal val="1"/>
              <c:showCatName val="1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rgbClr val="FFCC99"/>
              </a:solidFill>
              <a:ln>
                <a:noFill/>
              </a:ln>
              <a:effectLst/>
            </c:spPr>
            <c:showVal val="1"/>
            <c:showCatName val="1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Лист3!$F$18:$F$25</c:f>
              <c:numCache>
                <c:formatCode>General</c:formatCode>
                <c:ptCount val="8"/>
                <c:pt idx="0">
                  <c:v>1116.3</c:v>
                </c:pt>
                <c:pt idx="1">
                  <c:v>2.4</c:v>
                </c:pt>
                <c:pt idx="2">
                  <c:v>8237.4</c:v>
                </c:pt>
                <c:pt idx="3">
                  <c:v>120.3</c:v>
                </c:pt>
                <c:pt idx="4">
                  <c:v>25</c:v>
                </c:pt>
                <c:pt idx="5">
                  <c:v>263.39999999999986</c:v>
                </c:pt>
                <c:pt idx="6">
                  <c:v>727.2</c:v>
                </c:pt>
                <c:pt idx="7">
                  <c:v>7.6</c:v>
                </c:pt>
              </c:numCache>
            </c:numRef>
          </c:val>
        </c:ser>
        <c:dLbls>
          <c:showVal val="1"/>
          <c:showCatName val="1"/>
        </c:dLbls>
      </c:pie3DChart>
    </c:plotArea>
    <c:plotVisOnly val="1"/>
    <c:dispBlanksAs val="zero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3.0962730358724402E-2"/>
          <c:y val="0.34978626600628032"/>
          <c:w val="0.63322396271528769"/>
          <c:h val="0.45273132014335105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поступления в процентах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7030A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Pt>
            <c:idx val="4"/>
            <c:spPr>
              <a:solidFill>
                <a:srgbClr val="00B050"/>
              </a:solidFill>
            </c:spPr>
          </c:dPt>
          <c:cat>
            <c:strRef>
              <c:f>Лист1!$A$2:$A$6</c:f>
              <c:strCache>
                <c:ptCount val="5"/>
                <c:pt idx="0">
                  <c:v>налог на доходы физ. лиц - 36,37%</c:v>
                </c:pt>
                <c:pt idx="1">
                  <c:v>земельный налог - 36,74%</c:v>
                </c:pt>
                <c:pt idx="2">
                  <c:v>акцизы на нефтепродукты - 10,81</c:v>
                </c:pt>
                <c:pt idx="3">
                  <c:v>аренда земли - 5,3%</c:v>
                </c:pt>
                <c:pt idx="4">
                  <c:v>налог на имущество физ. лиц. - 5,13%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36.370000000000005</c:v>
                </c:pt>
                <c:pt idx="1">
                  <c:v>36.74</c:v>
                </c:pt>
                <c:pt idx="2">
                  <c:v>10.81</c:v>
                </c:pt>
                <c:pt idx="3">
                  <c:v>5.3</c:v>
                </c:pt>
                <c:pt idx="4">
                  <c:v>5.13</c:v>
                </c:pt>
              </c:numCache>
            </c:numRef>
          </c:val>
        </c:ser>
        <c:dLbls/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6475302612489896"/>
          <c:y val="0.13575562962728455"/>
          <c:w val="0.33559210162020925"/>
          <c:h val="0.86424437037271562"/>
        </c:manualLayout>
      </c:layout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НДФЛ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5000"/>
                </a:srgbClr>
              </a:out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13482</c:v>
                </c:pt>
                <c:pt idx="1">
                  <c:v>14156</c:v>
                </c:pt>
              </c:numCache>
            </c:numRef>
          </c:val>
        </c:ser>
        <c:dLbls>
          <c:showVal val="1"/>
        </c:dLbls>
        <c:gapWidth val="100"/>
        <c:overlap val="-24"/>
        <c:axId val="121378688"/>
        <c:axId val="121380224"/>
      </c:barChart>
      <c:catAx>
        <c:axId val="12137868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1380224"/>
        <c:crosses val="autoZero"/>
        <c:auto val="1"/>
        <c:lblAlgn val="ctr"/>
        <c:lblOffset val="100"/>
      </c:catAx>
      <c:valAx>
        <c:axId val="12138022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1378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Акцизы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5000"/>
                </a:srgbClr>
              </a:out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5329.3</c:v>
                </c:pt>
                <c:pt idx="1">
                  <c:v>4206.9000000000005</c:v>
                </c:pt>
              </c:numCache>
            </c:numRef>
          </c:val>
        </c:ser>
        <c:dLbls>
          <c:showVal val="1"/>
        </c:dLbls>
        <c:gapWidth val="100"/>
        <c:overlap val="-24"/>
        <c:axId val="121592832"/>
        <c:axId val="121606912"/>
      </c:barChart>
      <c:catAx>
        <c:axId val="12159283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1606912"/>
        <c:crosses val="autoZero"/>
        <c:auto val="1"/>
        <c:lblAlgn val="ctr"/>
        <c:lblOffset val="100"/>
      </c:catAx>
      <c:valAx>
        <c:axId val="12160691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1592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ЕСХН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5000"/>
                </a:srgbClr>
              </a:out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1280</c:v>
                </c:pt>
                <c:pt idx="1">
                  <c:v>1100</c:v>
                </c:pt>
              </c:numCache>
            </c:numRef>
          </c:val>
        </c:ser>
        <c:dLbls>
          <c:showVal val="1"/>
        </c:dLbls>
        <c:gapWidth val="100"/>
        <c:overlap val="-24"/>
        <c:axId val="121660544"/>
        <c:axId val="121662080"/>
      </c:barChart>
      <c:catAx>
        <c:axId val="12166054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1662080"/>
        <c:crosses val="autoZero"/>
        <c:auto val="1"/>
        <c:lblAlgn val="ctr"/>
        <c:lblOffset val="100"/>
      </c:catAx>
      <c:valAx>
        <c:axId val="121662080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1660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 на имущество физических лиц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5000"/>
                </a:srgbClr>
              </a:out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1815</c:v>
                </c:pt>
                <c:pt idx="1">
                  <c:v>2000</c:v>
                </c:pt>
              </c:numCache>
            </c:numRef>
          </c:val>
        </c:ser>
        <c:dLbls>
          <c:showVal val="1"/>
        </c:dLbls>
        <c:gapWidth val="100"/>
        <c:overlap val="-24"/>
        <c:axId val="121785344"/>
        <c:axId val="121815808"/>
      </c:barChart>
      <c:catAx>
        <c:axId val="12178534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1815808"/>
        <c:crosses val="autoZero"/>
        <c:auto val="1"/>
        <c:lblAlgn val="ctr"/>
        <c:lblOffset val="100"/>
      </c:catAx>
      <c:valAx>
        <c:axId val="12181580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1785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Земельный налог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5000"/>
                </a:srgbClr>
              </a:out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13430</c:v>
                </c:pt>
                <c:pt idx="1">
                  <c:v>14300</c:v>
                </c:pt>
              </c:numCache>
            </c:numRef>
          </c:val>
        </c:ser>
        <c:dLbls>
          <c:showVal val="1"/>
        </c:dLbls>
        <c:gapWidth val="100"/>
        <c:overlap val="-24"/>
        <c:axId val="121983360"/>
        <c:axId val="121984896"/>
      </c:barChart>
      <c:catAx>
        <c:axId val="12198336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1984896"/>
        <c:crosses val="autoZero"/>
        <c:auto val="1"/>
        <c:lblAlgn val="ctr"/>
        <c:lblOffset val="100"/>
      </c:catAx>
      <c:valAx>
        <c:axId val="12198489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1983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 от аренды земли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5000"/>
                </a:srgbClr>
              </a:out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2055</c:v>
                </c:pt>
                <c:pt idx="1">
                  <c:v>2063</c:v>
                </c:pt>
              </c:numCache>
            </c:numRef>
          </c:val>
        </c:ser>
        <c:dLbls>
          <c:showVal val="1"/>
        </c:dLbls>
        <c:gapWidth val="100"/>
        <c:overlap val="-24"/>
        <c:axId val="122149120"/>
        <c:axId val="121896960"/>
      </c:barChart>
      <c:catAx>
        <c:axId val="12214912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1896960"/>
        <c:crosses val="autoZero"/>
        <c:auto val="1"/>
        <c:lblAlgn val="ctr"/>
        <c:lblOffset val="100"/>
      </c:catAx>
      <c:valAx>
        <c:axId val="121896960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2149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0E5BDF-0F5F-48BA-90F8-CA341855E29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1C90A01-A816-4BDD-9B86-AD863D35E63A}">
      <dgm:prSet phldrT="[Текст]"/>
      <dgm:spPr>
        <a:gradFill flip="none" rotWithShape="0">
          <a:gsLst>
            <a:gs pos="0">
              <a:srgbClr val="FFC000">
                <a:tint val="66000"/>
                <a:satMod val="160000"/>
              </a:srgbClr>
            </a:gs>
            <a:gs pos="50000">
              <a:srgbClr val="FFC000">
                <a:tint val="44500"/>
                <a:satMod val="160000"/>
              </a:srgbClr>
            </a:gs>
            <a:gs pos="100000">
              <a:srgbClr val="FFC000">
                <a:tint val="23500"/>
                <a:satMod val="160000"/>
              </a:srgbClr>
            </a:gs>
          </a:gsLst>
          <a:lin ang="18900000" scaled="1"/>
          <a:tileRect/>
        </a:gra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проведение межевых работ в отношении земельных участков на постановкой на кадастровый учет – 119,0 тыс. рублей, </a:t>
          </a:r>
          <a:endParaRPr lang="ru-RU" dirty="0"/>
        </a:p>
      </dgm:t>
    </dgm:pt>
    <dgm:pt modelId="{652D1937-2C5B-4909-80BB-FF34773C5ADD}" type="parTrans" cxnId="{F33568EE-0099-4123-A099-1886EFA56A5D}">
      <dgm:prSet/>
      <dgm:spPr/>
      <dgm:t>
        <a:bodyPr/>
        <a:lstStyle/>
        <a:p>
          <a:endParaRPr lang="ru-RU"/>
        </a:p>
      </dgm:t>
    </dgm:pt>
    <dgm:pt modelId="{EDA942A9-546F-4C9F-8536-9C7395098CE9}" type="sibTrans" cxnId="{F33568EE-0099-4123-A099-1886EFA56A5D}">
      <dgm:prSet/>
      <dgm:spPr/>
      <dgm:t>
        <a:bodyPr/>
        <a:lstStyle/>
        <a:p>
          <a:endParaRPr lang="ru-RU"/>
        </a:p>
      </dgm:t>
    </dgm:pt>
    <dgm:pt modelId="{DB6E03EE-A878-46EF-82E8-2AB0DFA20827}">
      <dgm:prSet phldrT="[Текст]"/>
      <dgm:spPr>
        <a:gradFill flip="none" rotWithShape="0">
          <a:gsLst>
            <a:gs pos="0">
              <a:srgbClr val="CC6600">
                <a:tint val="66000"/>
                <a:satMod val="160000"/>
              </a:srgbClr>
            </a:gs>
            <a:gs pos="50000">
              <a:srgbClr val="CC6600">
                <a:tint val="44500"/>
                <a:satMod val="160000"/>
              </a:srgbClr>
            </a:gs>
            <a:gs pos="100000">
              <a:srgbClr val="CC6600">
                <a:tint val="23500"/>
                <a:satMod val="160000"/>
              </a:srgbClr>
            </a:gs>
          </a:gsLst>
          <a:lin ang="13500000" scaled="1"/>
          <a:tileRect/>
        </a:gra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изготовление технических планов, кадастровых паспортов на объекты недвижимости – 184,0 тыс. рублей,</a:t>
          </a:r>
          <a:endParaRPr lang="ru-RU" dirty="0"/>
        </a:p>
      </dgm:t>
    </dgm:pt>
    <dgm:pt modelId="{0F90F20F-818F-464B-8421-3499B4B240F0}" type="parTrans" cxnId="{56CD1BB1-8AD3-4D0D-B8C9-3308765E7D1B}">
      <dgm:prSet/>
      <dgm:spPr/>
      <dgm:t>
        <a:bodyPr/>
        <a:lstStyle/>
        <a:p>
          <a:endParaRPr lang="ru-RU"/>
        </a:p>
      </dgm:t>
    </dgm:pt>
    <dgm:pt modelId="{BC7E4FD3-CE5A-4773-8A0D-27797E4C1017}" type="sibTrans" cxnId="{56CD1BB1-8AD3-4D0D-B8C9-3308765E7D1B}">
      <dgm:prSet/>
      <dgm:spPr/>
      <dgm:t>
        <a:bodyPr/>
        <a:lstStyle/>
        <a:p>
          <a:endParaRPr lang="ru-RU"/>
        </a:p>
      </dgm:t>
    </dgm:pt>
    <dgm:pt modelId="{EDAFDAA6-AFA8-4795-918F-F0D258D37F81}">
      <dgm:prSet phldrT="[Текст]"/>
      <dgm:spPr>
        <a:gradFill flip="none" rotWithShape="0">
          <a:gsLst>
            <a:gs pos="0">
              <a:schemeClr val="accent3">
                <a:lumMod val="75000"/>
                <a:tint val="66000"/>
                <a:satMod val="160000"/>
              </a:schemeClr>
            </a:gs>
            <a:gs pos="50000">
              <a:schemeClr val="accent3">
                <a:lumMod val="75000"/>
                <a:tint val="44500"/>
                <a:satMod val="160000"/>
              </a:schemeClr>
            </a:gs>
            <a:gs pos="100000">
              <a:schemeClr val="accent3">
                <a:lumMod val="7500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проведение рыночной оценки объектов недвижимости – 10,0 тыс. рублей,</a:t>
          </a:r>
          <a:endParaRPr lang="ru-RU" dirty="0"/>
        </a:p>
      </dgm:t>
    </dgm:pt>
    <dgm:pt modelId="{2CFC171B-A371-4878-9305-A68DADF83E49}" type="parTrans" cxnId="{D7ABCF11-E787-4DD6-9894-F5CC953A9338}">
      <dgm:prSet/>
      <dgm:spPr/>
      <dgm:t>
        <a:bodyPr/>
        <a:lstStyle/>
        <a:p>
          <a:endParaRPr lang="ru-RU"/>
        </a:p>
      </dgm:t>
    </dgm:pt>
    <dgm:pt modelId="{25D9AA46-2117-4755-A829-4B0E14F4FE64}" type="sibTrans" cxnId="{D7ABCF11-E787-4DD6-9894-F5CC953A9338}">
      <dgm:prSet/>
      <dgm:spPr/>
      <dgm:t>
        <a:bodyPr/>
        <a:lstStyle/>
        <a:p>
          <a:endParaRPr lang="ru-RU"/>
        </a:p>
      </dgm:t>
    </dgm:pt>
    <dgm:pt modelId="{F9185F7D-CFAA-497A-80EB-36101A87F807}">
      <dgm:prSet phldrT="[Текст]"/>
      <dgm:spPr>
        <a:gradFill flip="none" rotWithShape="0">
          <a:gsLst>
            <a:gs pos="0">
              <a:schemeClr val="tx2">
                <a:lumMod val="60000"/>
                <a:lumOff val="40000"/>
                <a:shade val="30000"/>
                <a:satMod val="115000"/>
              </a:schemeClr>
            </a:gs>
            <a:gs pos="50000">
              <a:schemeClr val="tx2">
                <a:lumMod val="60000"/>
                <a:lumOff val="40000"/>
                <a:shade val="67500"/>
                <a:satMod val="115000"/>
              </a:schemeClr>
            </a:gs>
            <a:gs pos="100000">
              <a:schemeClr val="tx2">
                <a:lumMod val="60000"/>
                <a:lumOff val="40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содержание имущества находящегося в казне Медведовского сельского поселения Тимашевского района – 154,9 </a:t>
          </a:r>
          <a:r>
            <a:rPr lang="ru-RU" dirty="0" err="1" smtClean="0">
              <a:solidFill>
                <a:schemeClr val="tx1"/>
              </a:solidFill>
            </a:rPr>
            <a:t>тыс</a:t>
          </a:r>
          <a:endParaRPr lang="ru-RU" dirty="0"/>
        </a:p>
      </dgm:t>
    </dgm:pt>
    <dgm:pt modelId="{56159B14-AA67-45BD-B30F-0C989A38785E}" type="parTrans" cxnId="{811BD51F-B9B3-4165-B27C-7A7F16DF2A0B}">
      <dgm:prSet/>
      <dgm:spPr/>
      <dgm:t>
        <a:bodyPr/>
        <a:lstStyle/>
        <a:p>
          <a:endParaRPr lang="ru-RU"/>
        </a:p>
      </dgm:t>
    </dgm:pt>
    <dgm:pt modelId="{876CBBEB-9EE6-42D2-9DBF-6635B936E0B1}" type="sibTrans" cxnId="{811BD51F-B9B3-4165-B27C-7A7F16DF2A0B}">
      <dgm:prSet/>
      <dgm:spPr/>
      <dgm:t>
        <a:bodyPr/>
        <a:lstStyle/>
        <a:p>
          <a:endParaRPr lang="ru-RU"/>
        </a:p>
      </dgm:t>
    </dgm:pt>
    <dgm:pt modelId="{8D159479-1B9C-43B4-8932-F4BC41D4C8F7}" type="pres">
      <dgm:prSet presAssocID="{8D0E5BDF-0F5F-48BA-90F8-CA341855E29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1A52E9C-4738-4644-AE8B-58E1659FD895}" type="pres">
      <dgm:prSet presAssocID="{41C90A01-A816-4BDD-9B86-AD863D35E63A}" presName="parentText" presStyleLbl="node1" presStyleIdx="0" presStyleCnt="4" custLinFactNeighborX="-688" custLinFactNeighborY="-2135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4E0F8F-BC3B-4CD5-B114-1DFF17FD0823}" type="pres">
      <dgm:prSet presAssocID="{EDA942A9-546F-4C9F-8536-9C7395098CE9}" presName="spacer" presStyleCnt="0"/>
      <dgm:spPr/>
    </dgm:pt>
    <dgm:pt modelId="{BCD09630-317F-48C9-8D7F-2068B2679EE1}" type="pres">
      <dgm:prSet presAssocID="{DB6E03EE-A878-46EF-82E8-2AB0DFA2082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50F210-32A5-4094-9723-7A7572325440}" type="pres">
      <dgm:prSet presAssocID="{BC7E4FD3-CE5A-4773-8A0D-27797E4C1017}" presName="spacer" presStyleCnt="0"/>
      <dgm:spPr/>
    </dgm:pt>
    <dgm:pt modelId="{B4558B96-DF86-4656-A01B-59098382F228}" type="pres">
      <dgm:prSet presAssocID="{EDAFDAA6-AFA8-4795-918F-F0D258D37F8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611080-19D9-47EB-B04D-1F7456D342B8}" type="pres">
      <dgm:prSet presAssocID="{25D9AA46-2117-4755-A829-4B0E14F4FE64}" presName="spacer" presStyleCnt="0"/>
      <dgm:spPr/>
    </dgm:pt>
    <dgm:pt modelId="{C79B0E03-0329-49A6-A4BE-FC99F8BA4988}" type="pres">
      <dgm:prSet presAssocID="{F9185F7D-CFAA-497A-80EB-36101A87F807}" presName="parentText" presStyleLbl="node1" presStyleIdx="3" presStyleCnt="4" custLinFactNeighborX="-167" custLinFactNeighborY="-8130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E72C89E-DF31-4E50-8918-99392E1085FB}" type="presOf" srcId="{F9185F7D-CFAA-497A-80EB-36101A87F807}" destId="{C79B0E03-0329-49A6-A4BE-FC99F8BA4988}" srcOrd="0" destOrd="0" presId="urn:microsoft.com/office/officeart/2005/8/layout/vList2"/>
    <dgm:cxn modelId="{D7ABCF11-E787-4DD6-9894-F5CC953A9338}" srcId="{8D0E5BDF-0F5F-48BA-90F8-CA341855E29D}" destId="{EDAFDAA6-AFA8-4795-918F-F0D258D37F81}" srcOrd="2" destOrd="0" parTransId="{2CFC171B-A371-4878-9305-A68DADF83E49}" sibTransId="{25D9AA46-2117-4755-A829-4B0E14F4FE64}"/>
    <dgm:cxn modelId="{966BA53D-13DC-40EE-8C8E-6AECD70A3F63}" type="presOf" srcId="{8D0E5BDF-0F5F-48BA-90F8-CA341855E29D}" destId="{8D159479-1B9C-43B4-8932-F4BC41D4C8F7}" srcOrd="0" destOrd="0" presId="urn:microsoft.com/office/officeart/2005/8/layout/vList2"/>
    <dgm:cxn modelId="{811BD51F-B9B3-4165-B27C-7A7F16DF2A0B}" srcId="{8D0E5BDF-0F5F-48BA-90F8-CA341855E29D}" destId="{F9185F7D-CFAA-497A-80EB-36101A87F807}" srcOrd="3" destOrd="0" parTransId="{56159B14-AA67-45BD-B30F-0C989A38785E}" sibTransId="{876CBBEB-9EE6-42D2-9DBF-6635B936E0B1}"/>
    <dgm:cxn modelId="{56CD1BB1-8AD3-4D0D-B8C9-3308765E7D1B}" srcId="{8D0E5BDF-0F5F-48BA-90F8-CA341855E29D}" destId="{DB6E03EE-A878-46EF-82E8-2AB0DFA20827}" srcOrd="1" destOrd="0" parTransId="{0F90F20F-818F-464B-8421-3499B4B240F0}" sibTransId="{BC7E4FD3-CE5A-4773-8A0D-27797E4C1017}"/>
    <dgm:cxn modelId="{A6076B14-6B86-4E67-A986-98BA89AD7A72}" type="presOf" srcId="{41C90A01-A816-4BDD-9B86-AD863D35E63A}" destId="{11A52E9C-4738-4644-AE8B-58E1659FD895}" srcOrd="0" destOrd="0" presId="urn:microsoft.com/office/officeart/2005/8/layout/vList2"/>
    <dgm:cxn modelId="{879F03DC-FD7A-48C2-95A5-B0A1477848DA}" type="presOf" srcId="{EDAFDAA6-AFA8-4795-918F-F0D258D37F81}" destId="{B4558B96-DF86-4656-A01B-59098382F228}" srcOrd="0" destOrd="0" presId="urn:microsoft.com/office/officeart/2005/8/layout/vList2"/>
    <dgm:cxn modelId="{6AC9224C-A983-474E-9553-A739D1673366}" type="presOf" srcId="{DB6E03EE-A878-46EF-82E8-2AB0DFA20827}" destId="{BCD09630-317F-48C9-8D7F-2068B2679EE1}" srcOrd="0" destOrd="0" presId="urn:microsoft.com/office/officeart/2005/8/layout/vList2"/>
    <dgm:cxn modelId="{F33568EE-0099-4123-A099-1886EFA56A5D}" srcId="{8D0E5BDF-0F5F-48BA-90F8-CA341855E29D}" destId="{41C90A01-A816-4BDD-9B86-AD863D35E63A}" srcOrd="0" destOrd="0" parTransId="{652D1937-2C5B-4909-80BB-FF34773C5ADD}" sibTransId="{EDA942A9-546F-4C9F-8536-9C7395098CE9}"/>
    <dgm:cxn modelId="{798E7F2F-22D8-4D36-BE14-2F91D22E2F24}" type="presParOf" srcId="{8D159479-1B9C-43B4-8932-F4BC41D4C8F7}" destId="{11A52E9C-4738-4644-AE8B-58E1659FD895}" srcOrd="0" destOrd="0" presId="urn:microsoft.com/office/officeart/2005/8/layout/vList2"/>
    <dgm:cxn modelId="{7B03C2AC-AC94-4BD9-A703-BEBEA97860A7}" type="presParOf" srcId="{8D159479-1B9C-43B4-8932-F4BC41D4C8F7}" destId="{FA4E0F8F-BC3B-4CD5-B114-1DFF17FD0823}" srcOrd="1" destOrd="0" presId="urn:microsoft.com/office/officeart/2005/8/layout/vList2"/>
    <dgm:cxn modelId="{4E97A7B4-DE01-4282-8936-5121F94AAC09}" type="presParOf" srcId="{8D159479-1B9C-43B4-8932-F4BC41D4C8F7}" destId="{BCD09630-317F-48C9-8D7F-2068B2679EE1}" srcOrd="2" destOrd="0" presId="urn:microsoft.com/office/officeart/2005/8/layout/vList2"/>
    <dgm:cxn modelId="{190E528E-AB48-422E-A5D4-046B432727E8}" type="presParOf" srcId="{8D159479-1B9C-43B4-8932-F4BC41D4C8F7}" destId="{C350F210-32A5-4094-9723-7A7572325440}" srcOrd="3" destOrd="0" presId="urn:microsoft.com/office/officeart/2005/8/layout/vList2"/>
    <dgm:cxn modelId="{53E7A9C3-93F5-4046-A229-6481FCB13099}" type="presParOf" srcId="{8D159479-1B9C-43B4-8932-F4BC41D4C8F7}" destId="{B4558B96-DF86-4656-A01B-59098382F228}" srcOrd="4" destOrd="0" presId="urn:microsoft.com/office/officeart/2005/8/layout/vList2"/>
    <dgm:cxn modelId="{AB5B2AF5-56BE-4A5B-9E8C-8E320687FE31}" type="presParOf" srcId="{8D159479-1B9C-43B4-8932-F4BC41D4C8F7}" destId="{59611080-19D9-47EB-B04D-1F7456D342B8}" srcOrd="5" destOrd="0" presId="urn:microsoft.com/office/officeart/2005/8/layout/vList2"/>
    <dgm:cxn modelId="{2C01AB9A-72A8-4CB5-AD0E-DDBB805C7CE7}" type="presParOf" srcId="{8D159479-1B9C-43B4-8932-F4BC41D4C8F7}" destId="{C79B0E03-0329-49A6-A4BE-FC99F8BA4988}" srcOrd="6" destOrd="0" presId="urn:microsoft.com/office/officeart/2005/8/layout/vList2"/>
  </dgm:cxnLst>
  <dgm:bg>
    <a:gradFill flip="none" rotWithShape="1"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path path="circle">
        <a:fillToRect r="100000" b="100000"/>
      </a:path>
      <a:tileRect l="-100000" t="-100000"/>
    </a:gradFill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9AD011-47C7-452D-9D4E-C40FA42B2D5B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64454EA-647E-4758-8C87-342B4064ECAA}">
      <dgm:prSet phldrT="[Текст]"/>
      <dgm:spPr>
        <a:gradFill flip="none" rotWithShape="0">
          <a:gsLst>
            <a:gs pos="0">
              <a:schemeClr val="accent5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5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5">
                <a:lumMod val="40000"/>
                <a:lumOff val="60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Ремонт гравийных дорог – 446,0 тыс. рублей, </a:t>
          </a:r>
          <a:endParaRPr lang="ru-RU" dirty="0"/>
        </a:p>
      </dgm:t>
    </dgm:pt>
    <dgm:pt modelId="{54FA0CBE-9FC9-4341-9190-3B8CAF6748DC}" type="parTrans" cxnId="{9CCD9812-695F-4D36-81A4-E4F662C254EE}">
      <dgm:prSet/>
      <dgm:spPr/>
      <dgm:t>
        <a:bodyPr/>
        <a:lstStyle/>
        <a:p>
          <a:endParaRPr lang="ru-RU"/>
        </a:p>
      </dgm:t>
    </dgm:pt>
    <dgm:pt modelId="{31623E6C-6A86-4C5E-858F-6E7140100D38}" type="sibTrans" cxnId="{9CCD9812-695F-4D36-81A4-E4F662C254EE}">
      <dgm:prSet/>
      <dgm:spPr/>
      <dgm:t>
        <a:bodyPr/>
        <a:lstStyle/>
        <a:p>
          <a:endParaRPr lang="ru-RU"/>
        </a:p>
      </dgm:t>
    </dgm:pt>
    <dgm:pt modelId="{47BB23D3-D914-4CA9-BACA-66109E1F3767}">
      <dgm:prSet phldrT="[Текст]"/>
      <dgm:spPr>
        <a:gradFill flip="none" rotWithShape="0">
          <a:gsLst>
            <a:gs pos="0">
              <a:schemeClr val="accent5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5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5">
                <a:lumMod val="40000"/>
                <a:lumOff val="60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Ремонт асфальтобетонных дорог – 2083,2 тыс. рублей,</a:t>
          </a:r>
          <a:endParaRPr lang="ru-RU" dirty="0"/>
        </a:p>
      </dgm:t>
    </dgm:pt>
    <dgm:pt modelId="{C7E867BF-4B98-4A3E-8DDE-C9A226991F1B}" type="parTrans" cxnId="{F890DA1B-3BE2-4A7A-B7F2-9549B38234D2}">
      <dgm:prSet/>
      <dgm:spPr/>
      <dgm:t>
        <a:bodyPr/>
        <a:lstStyle/>
        <a:p>
          <a:endParaRPr lang="ru-RU"/>
        </a:p>
      </dgm:t>
    </dgm:pt>
    <dgm:pt modelId="{983D19BC-6924-4DDB-ABD2-EEBCB4A82399}" type="sibTrans" cxnId="{F890DA1B-3BE2-4A7A-B7F2-9549B38234D2}">
      <dgm:prSet/>
      <dgm:spPr/>
      <dgm:t>
        <a:bodyPr/>
        <a:lstStyle/>
        <a:p>
          <a:endParaRPr lang="ru-RU"/>
        </a:p>
      </dgm:t>
    </dgm:pt>
    <dgm:pt modelId="{27B2DAB1-2629-4784-9D9A-991AFF08BA45}">
      <dgm:prSet phldrT="[Текст]"/>
      <dgm:spPr>
        <a:gradFill flip="none" rotWithShape="0">
          <a:gsLst>
            <a:gs pos="0">
              <a:schemeClr val="accent5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5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5">
                <a:lumMod val="40000"/>
                <a:lumOff val="60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Грейдирование дорог местного значения  - 316,4 тыс. рублей,</a:t>
          </a:r>
          <a:endParaRPr lang="ru-RU" dirty="0"/>
        </a:p>
      </dgm:t>
    </dgm:pt>
    <dgm:pt modelId="{6D543FC8-3BD3-49F6-9804-1D9BF7091EF6}" type="parTrans" cxnId="{51B45BB5-FE21-45CC-82B5-B7D1D2547FE8}">
      <dgm:prSet/>
      <dgm:spPr/>
      <dgm:t>
        <a:bodyPr/>
        <a:lstStyle/>
        <a:p>
          <a:endParaRPr lang="ru-RU"/>
        </a:p>
      </dgm:t>
    </dgm:pt>
    <dgm:pt modelId="{0295C4E7-75DF-4D9D-934E-3CF2AB04EBA2}" type="sibTrans" cxnId="{51B45BB5-FE21-45CC-82B5-B7D1D2547FE8}">
      <dgm:prSet/>
      <dgm:spPr/>
      <dgm:t>
        <a:bodyPr/>
        <a:lstStyle/>
        <a:p>
          <a:endParaRPr lang="ru-RU"/>
        </a:p>
      </dgm:t>
    </dgm:pt>
    <dgm:pt modelId="{4DF4BC4F-A6A6-4F13-8236-6897CBC28B83}">
      <dgm:prSet phldrT="[Текст]"/>
      <dgm:spPr>
        <a:gradFill flip="none" rotWithShape="0">
          <a:gsLst>
            <a:gs pos="0">
              <a:schemeClr val="accent5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5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5">
                <a:lumMod val="40000"/>
                <a:lumOff val="60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Выполнение работ по зимнему содержанию дорог местного значения – 632,9 тыс. рублей,</a:t>
          </a:r>
          <a:endParaRPr lang="ru-RU" dirty="0"/>
        </a:p>
      </dgm:t>
    </dgm:pt>
    <dgm:pt modelId="{AA572D0B-64DD-47A7-A03E-02C8E6CB3C15}" type="parTrans" cxnId="{342A38AA-BA2F-4DF5-9EAB-0D6320CE6A95}">
      <dgm:prSet/>
      <dgm:spPr/>
      <dgm:t>
        <a:bodyPr/>
        <a:lstStyle/>
        <a:p>
          <a:endParaRPr lang="ru-RU"/>
        </a:p>
      </dgm:t>
    </dgm:pt>
    <dgm:pt modelId="{BD9E4038-40A8-4561-9FC6-13FA35705FD9}" type="sibTrans" cxnId="{342A38AA-BA2F-4DF5-9EAB-0D6320CE6A95}">
      <dgm:prSet/>
      <dgm:spPr/>
      <dgm:t>
        <a:bodyPr/>
        <a:lstStyle/>
        <a:p>
          <a:endParaRPr lang="ru-RU"/>
        </a:p>
      </dgm:t>
    </dgm:pt>
    <dgm:pt modelId="{2C49E37A-92EE-40B7-B034-AE51E77209C8}">
      <dgm:prSet phldrT="[Текст]"/>
      <dgm:spPr>
        <a:gradFill flip="none" rotWithShape="0">
          <a:gsLst>
            <a:gs pos="0">
              <a:schemeClr val="accent5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5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5">
                <a:lumMod val="40000"/>
                <a:lumOff val="60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Нанесение горизонтальной дорожной разметки и установка дорожных  знаков – 209,0 тыс. рублей,</a:t>
          </a:r>
          <a:endParaRPr lang="ru-RU" dirty="0"/>
        </a:p>
      </dgm:t>
    </dgm:pt>
    <dgm:pt modelId="{31645E1E-000E-4386-ADAE-0B59DBC0EB9D}" type="parTrans" cxnId="{3B55E474-E160-4D71-A798-799B4B1FDD7A}">
      <dgm:prSet/>
      <dgm:spPr/>
      <dgm:t>
        <a:bodyPr/>
        <a:lstStyle/>
        <a:p>
          <a:endParaRPr lang="ru-RU"/>
        </a:p>
      </dgm:t>
    </dgm:pt>
    <dgm:pt modelId="{9825C740-301C-4FCC-8E7E-9B1D979805C3}" type="sibTrans" cxnId="{3B55E474-E160-4D71-A798-799B4B1FDD7A}">
      <dgm:prSet/>
      <dgm:spPr/>
      <dgm:t>
        <a:bodyPr/>
        <a:lstStyle/>
        <a:p>
          <a:endParaRPr lang="ru-RU"/>
        </a:p>
      </dgm:t>
    </dgm:pt>
    <dgm:pt modelId="{1C6EA30E-1CD0-449D-8381-7C876F4F0AF7}">
      <dgm:prSet phldrT="[Текст]"/>
      <dgm:spPr>
        <a:gradFill flip="none" rotWithShape="0">
          <a:gsLst>
            <a:gs pos="0">
              <a:schemeClr val="accent5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5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5">
                <a:lumMod val="40000"/>
                <a:lumOff val="60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Ямочный ремонт асфальтобетонного покрытия – 445,2 тыс. рублей,</a:t>
          </a:r>
          <a:endParaRPr lang="ru-RU" dirty="0"/>
        </a:p>
      </dgm:t>
    </dgm:pt>
    <dgm:pt modelId="{30AAD52C-6341-4738-B28C-FA4488CE53B0}" type="parTrans" cxnId="{3794346C-9C72-443E-935A-57AA6F901E4C}">
      <dgm:prSet/>
      <dgm:spPr/>
      <dgm:t>
        <a:bodyPr/>
        <a:lstStyle/>
        <a:p>
          <a:endParaRPr lang="ru-RU"/>
        </a:p>
      </dgm:t>
    </dgm:pt>
    <dgm:pt modelId="{E68EF4F3-DF77-4244-AE68-99603BFF50A1}" type="sibTrans" cxnId="{3794346C-9C72-443E-935A-57AA6F901E4C}">
      <dgm:prSet/>
      <dgm:spPr/>
      <dgm:t>
        <a:bodyPr/>
        <a:lstStyle/>
        <a:p>
          <a:endParaRPr lang="ru-RU"/>
        </a:p>
      </dgm:t>
    </dgm:pt>
    <dgm:pt modelId="{E763833A-4B65-4A9C-8CF1-6BC3D576364F}">
      <dgm:prSet phldrT="[Текст]"/>
      <dgm:spPr>
        <a:gradFill flip="none" rotWithShape="0">
          <a:gsLst>
            <a:gs pos="0">
              <a:schemeClr val="accent5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5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5">
                <a:lumMod val="40000"/>
                <a:lumOff val="60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Покупка ГПС – 74,2 тыс. рублей. </a:t>
          </a:r>
          <a:endParaRPr lang="ru-RU" dirty="0"/>
        </a:p>
      </dgm:t>
    </dgm:pt>
    <dgm:pt modelId="{9AD021AF-7610-4D77-B5FA-203681D62813}" type="parTrans" cxnId="{4F3A07AE-057B-46A5-88AF-BF26F698244C}">
      <dgm:prSet/>
      <dgm:spPr/>
      <dgm:t>
        <a:bodyPr/>
        <a:lstStyle/>
        <a:p>
          <a:endParaRPr lang="ru-RU"/>
        </a:p>
      </dgm:t>
    </dgm:pt>
    <dgm:pt modelId="{945F9C2F-85C9-44D1-B2FF-73C609DF6DCC}" type="sibTrans" cxnId="{4F3A07AE-057B-46A5-88AF-BF26F698244C}">
      <dgm:prSet/>
      <dgm:spPr/>
      <dgm:t>
        <a:bodyPr/>
        <a:lstStyle/>
        <a:p>
          <a:endParaRPr lang="ru-RU"/>
        </a:p>
      </dgm:t>
    </dgm:pt>
    <dgm:pt modelId="{CAA3A220-5654-4B98-B12E-437683CFCE3C}" type="pres">
      <dgm:prSet presAssocID="{619AD011-47C7-452D-9D4E-C40FA42B2D5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74CB95-BB58-4F30-8DD4-9BFFE40E72D9}" type="pres">
      <dgm:prSet presAssocID="{564454EA-647E-4758-8C87-342B4064ECAA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5C77DD-67B7-4444-85DB-1FD7D3B08A1C}" type="pres">
      <dgm:prSet presAssocID="{31623E6C-6A86-4C5E-858F-6E7140100D38}" presName="sibTrans" presStyleCnt="0"/>
      <dgm:spPr/>
    </dgm:pt>
    <dgm:pt modelId="{104A9678-AB07-436B-9022-6291A493B32A}" type="pres">
      <dgm:prSet presAssocID="{47BB23D3-D914-4CA9-BACA-66109E1F3767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465362-9DB9-413E-8F9C-0349A38771CE}" type="pres">
      <dgm:prSet presAssocID="{983D19BC-6924-4DDB-ABD2-EEBCB4A82399}" presName="sibTrans" presStyleCnt="0"/>
      <dgm:spPr/>
    </dgm:pt>
    <dgm:pt modelId="{1E2D670A-4BAB-48B0-BDE2-8812903F7EBC}" type="pres">
      <dgm:prSet presAssocID="{27B2DAB1-2629-4784-9D9A-991AFF08BA45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4D856A-38B7-4004-9B6D-055EE5BED177}" type="pres">
      <dgm:prSet presAssocID="{0295C4E7-75DF-4D9D-934E-3CF2AB04EBA2}" presName="sibTrans" presStyleCnt="0"/>
      <dgm:spPr/>
    </dgm:pt>
    <dgm:pt modelId="{485B69BF-F9A6-49E7-8CE7-E213BBA1E548}" type="pres">
      <dgm:prSet presAssocID="{4DF4BC4F-A6A6-4F13-8236-6897CBC28B83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1C6B09-34B9-432A-B10D-609E19C02037}" type="pres">
      <dgm:prSet presAssocID="{BD9E4038-40A8-4561-9FC6-13FA35705FD9}" presName="sibTrans" presStyleCnt="0"/>
      <dgm:spPr/>
    </dgm:pt>
    <dgm:pt modelId="{2D6050DB-CEBC-4AAC-AED6-75E83C27E0A8}" type="pres">
      <dgm:prSet presAssocID="{2C49E37A-92EE-40B7-B034-AE51E77209C8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87E5A3-6FE6-46F6-AC3B-B7CB03D4B23C}" type="pres">
      <dgm:prSet presAssocID="{9825C740-301C-4FCC-8E7E-9B1D979805C3}" presName="sibTrans" presStyleCnt="0"/>
      <dgm:spPr/>
    </dgm:pt>
    <dgm:pt modelId="{0492DD98-5D8B-4975-B95F-EB064601C798}" type="pres">
      <dgm:prSet presAssocID="{1C6EA30E-1CD0-449D-8381-7C876F4F0AF7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580135-B14C-4005-8219-554CB0F6E975}" type="pres">
      <dgm:prSet presAssocID="{E68EF4F3-DF77-4244-AE68-99603BFF50A1}" presName="sibTrans" presStyleCnt="0"/>
      <dgm:spPr/>
    </dgm:pt>
    <dgm:pt modelId="{AD62E672-679C-4EC3-9716-BE6606F94674}" type="pres">
      <dgm:prSet presAssocID="{E763833A-4B65-4A9C-8CF1-6BC3D576364F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9FE51F4-E063-443A-85B3-5C873E4E55F6}" type="presOf" srcId="{27B2DAB1-2629-4784-9D9A-991AFF08BA45}" destId="{1E2D670A-4BAB-48B0-BDE2-8812903F7EBC}" srcOrd="0" destOrd="0" presId="urn:microsoft.com/office/officeart/2005/8/layout/default#1"/>
    <dgm:cxn modelId="{4F3A07AE-057B-46A5-88AF-BF26F698244C}" srcId="{619AD011-47C7-452D-9D4E-C40FA42B2D5B}" destId="{E763833A-4B65-4A9C-8CF1-6BC3D576364F}" srcOrd="6" destOrd="0" parTransId="{9AD021AF-7610-4D77-B5FA-203681D62813}" sibTransId="{945F9C2F-85C9-44D1-B2FF-73C609DF6DCC}"/>
    <dgm:cxn modelId="{51B45BB5-FE21-45CC-82B5-B7D1D2547FE8}" srcId="{619AD011-47C7-452D-9D4E-C40FA42B2D5B}" destId="{27B2DAB1-2629-4784-9D9A-991AFF08BA45}" srcOrd="2" destOrd="0" parTransId="{6D543FC8-3BD3-49F6-9804-1D9BF7091EF6}" sibTransId="{0295C4E7-75DF-4D9D-934E-3CF2AB04EBA2}"/>
    <dgm:cxn modelId="{2DB05948-D2F2-4636-B312-CD642C8581FD}" type="presOf" srcId="{47BB23D3-D914-4CA9-BACA-66109E1F3767}" destId="{104A9678-AB07-436B-9022-6291A493B32A}" srcOrd="0" destOrd="0" presId="urn:microsoft.com/office/officeart/2005/8/layout/default#1"/>
    <dgm:cxn modelId="{29F191D2-BFC8-43C1-884E-B0115C6EF74A}" type="presOf" srcId="{619AD011-47C7-452D-9D4E-C40FA42B2D5B}" destId="{CAA3A220-5654-4B98-B12E-437683CFCE3C}" srcOrd="0" destOrd="0" presId="urn:microsoft.com/office/officeart/2005/8/layout/default#1"/>
    <dgm:cxn modelId="{9CCD9812-695F-4D36-81A4-E4F662C254EE}" srcId="{619AD011-47C7-452D-9D4E-C40FA42B2D5B}" destId="{564454EA-647E-4758-8C87-342B4064ECAA}" srcOrd="0" destOrd="0" parTransId="{54FA0CBE-9FC9-4341-9190-3B8CAF6748DC}" sibTransId="{31623E6C-6A86-4C5E-858F-6E7140100D38}"/>
    <dgm:cxn modelId="{342A38AA-BA2F-4DF5-9EAB-0D6320CE6A95}" srcId="{619AD011-47C7-452D-9D4E-C40FA42B2D5B}" destId="{4DF4BC4F-A6A6-4F13-8236-6897CBC28B83}" srcOrd="3" destOrd="0" parTransId="{AA572D0B-64DD-47A7-A03E-02C8E6CB3C15}" sibTransId="{BD9E4038-40A8-4561-9FC6-13FA35705FD9}"/>
    <dgm:cxn modelId="{6C773068-96F8-4ADC-9AA1-26787D69220F}" type="presOf" srcId="{2C49E37A-92EE-40B7-B034-AE51E77209C8}" destId="{2D6050DB-CEBC-4AAC-AED6-75E83C27E0A8}" srcOrd="0" destOrd="0" presId="urn:microsoft.com/office/officeart/2005/8/layout/default#1"/>
    <dgm:cxn modelId="{4669C5FE-B820-4B17-8486-FA8DCB9708C3}" type="presOf" srcId="{564454EA-647E-4758-8C87-342B4064ECAA}" destId="{8174CB95-BB58-4F30-8DD4-9BFFE40E72D9}" srcOrd="0" destOrd="0" presId="urn:microsoft.com/office/officeart/2005/8/layout/default#1"/>
    <dgm:cxn modelId="{6DF2AE65-1164-401F-BFF7-DD369FFFF2D4}" type="presOf" srcId="{1C6EA30E-1CD0-449D-8381-7C876F4F0AF7}" destId="{0492DD98-5D8B-4975-B95F-EB064601C798}" srcOrd="0" destOrd="0" presId="urn:microsoft.com/office/officeart/2005/8/layout/default#1"/>
    <dgm:cxn modelId="{3794346C-9C72-443E-935A-57AA6F901E4C}" srcId="{619AD011-47C7-452D-9D4E-C40FA42B2D5B}" destId="{1C6EA30E-1CD0-449D-8381-7C876F4F0AF7}" srcOrd="5" destOrd="0" parTransId="{30AAD52C-6341-4738-B28C-FA4488CE53B0}" sibTransId="{E68EF4F3-DF77-4244-AE68-99603BFF50A1}"/>
    <dgm:cxn modelId="{3B55E474-E160-4D71-A798-799B4B1FDD7A}" srcId="{619AD011-47C7-452D-9D4E-C40FA42B2D5B}" destId="{2C49E37A-92EE-40B7-B034-AE51E77209C8}" srcOrd="4" destOrd="0" parTransId="{31645E1E-000E-4386-ADAE-0B59DBC0EB9D}" sibTransId="{9825C740-301C-4FCC-8E7E-9B1D979805C3}"/>
    <dgm:cxn modelId="{F890DA1B-3BE2-4A7A-B7F2-9549B38234D2}" srcId="{619AD011-47C7-452D-9D4E-C40FA42B2D5B}" destId="{47BB23D3-D914-4CA9-BACA-66109E1F3767}" srcOrd="1" destOrd="0" parTransId="{C7E867BF-4B98-4A3E-8DDE-C9A226991F1B}" sibTransId="{983D19BC-6924-4DDB-ABD2-EEBCB4A82399}"/>
    <dgm:cxn modelId="{DEA88620-1A21-4CFC-AA86-3AD471B1C860}" type="presOf" srcId="{E763833A-4B65-4A9C-8CF1-6BC3D576364F}" destId="{AD62E672-679C-4EC3-9716-BE6606F94674}" srcOrd="0" destOrd="0" presId="urn:microsoft.com/office/officeart/2005/8/layout/default#1"/>
    <dgm:cxn modelId="{BF82C67A-DE87-4D41-A72C-E8C249A2CE43}" type="presOf" srcId="{4DF4BC4F-A6A6-4F13-8236-6897CBC28B83}" destId="{485B69BF-F9A6-49E7-8CE7-E213BBA1E548}" srcOrd="0" destOrd="0" presId="urn:microsoft.com/office/officeart/2005/8/layout/default#1"/>
    <dgm:cxn modelId="{A511DE78-DFEB-4995-B235-989E0E4E78EC}" type="presParOf" srcId="{CAA3A220-5654-4B98-B12E-437683CFCE3C}" destId="{8174CB95-BB58-4F30-8DD4-9BFFE40E72D9}" srcOrd="0" destOrd="0" presId="urn:microsoft.com/office/officeart/2005/8/layout/default#1"/>
    <dgm:cxn modelId="{D7036306-2E6A-4054-A17B-4888AEC10A69}" type="presParOf" srcId="{CAA3A220-5654-4B98-B12E-437683CFCE3C}" destId="{AE5C77DD-67B7-4444-85DB-1FD7D3B08A1C}" srcOrd="1" destOrd="0" presId="urn:microsoft.com/office/officeart/2005/8/layout/default#1"/>
    <dgm:cxn modelId="{23C9570E-2E85-4D49-9CF1-396E1D477D16}" type="presParOf" srcId="{CAA3A220-5654-4B98-B12E-437683CFCE3C}" destId="{104A9678-AB07-436B-9022-6291A493B32A}" srcOrd="2" destOrd="0" presId="urn:microsoft.com/office/officeart/2005/8/layout/default#1"/>
    <dgm:cxn modelId="{48CA5590-FF77-45C2-9B30-EE2280CE656B}" type="presParOf" srcId="{CAA3A220-5654-4B98-B12E-437683CFCE3C}" destId="{00465362-9DB9-413E-8F9C-0349A38771CE}" srcOrd="3" destOrd="0" presId="urn:microsoft.com/office/officeart/2005/8/layout/default#1"/>
    <dgm:cxn modelId="{07EBA9DD-06E6-49D4-BDED-86D4EF2928AE}" type="presParOf" srcId="{CAA3A220-5654-4B98-B12E-437683CFCE3C}" destId="{1E2D670A-4BAB-48B0-BDE2-8812903F7EBC}" srcOrd="4" destOrd="0" presId="urn:microsoft.com/office/officeart/2005/8/layout/default#1"/>
    <dgm:cxn modelId="{370FD6D5-F4F0-4B7D-92F7-082BFCDAE3A4}" type="presParOf" srcId="{CAA3A220-5654-4B98-B12E-437683CFCE3C}" destId="{504D856A-38B7-4004-9B6D-055EE5BED177}" srcOrd="5" destOrd="0" presId="urn:microsoft.com/office/officeart/2005/8/layout/default#1"/>
    <dgm:cxn modelId="{EB6CAB6C-3452-4A74-B98F-E6323AA269D1}" type="presParOf" srcId="{CAA3A220-5654-4B98-B12E-437683CFCE3C}" destId="{485B69BF-F9A6-49E7-8CE7-E213BBA1E548}" srcOrd="6" destOrd="0" presId="urn:microsoft.com/office/officeart/2005/8/layout/default#1"/>
    <dgm:cxn modelId="{3E2469A9-6462-4E80-BC3E-BD00EF7B7EA1}" type="presParOf" srcId="{CAA3A220-5654-4B98-B12E-437683CFCE3C}" destId="{BB1C6B09-34B9-432A-B10D-609E19C02037}" srcOrd="7" destOrd="0" presId="urn:microsoft.com/office/officeart/2005/8/layout/default#1"/>
    <dgm:cxn modelId="{69DB3520-4859-4804-9AFE-E05DDEC230CB}" type="presParOf" srcId="{CAA3A220-5654-4B98-B12E-437683CFCE3C}" destId="{2D6050DB-CEBC-4AAC-AED6-75E83C27E0A8}" srcOrd="8" destOrd="0" presId="urn:microsoft.com/office/officeart/2005/8/layout/default#1"/>
    <dgm:cxn modelId="{A23AC0EB-07E3-4E8B-AD1C-55DBF09E9260}" type="presParOf" srcId="{CAA3A220-5654-4B98-B12E-437683CFCE3C}" destId="{FD87E5A3-6FE6-46F6-AC3B-B7CB03D4B23C}" srcOrd="9" destOrd="0" presId="urn:microsoft.com/office/officeart/2005/8/layout/default#1"/>
    <dgm:cxn modelId="{1692539E-AF1B-41FD-9F61-5E5791DE5866}" type="presParOf" srcId="{CAA3A220-5654-4B98-B12E-437683CFCE3C}" destId="{0492DD98-5D8B-4975-B95F-EB064601C798}" srcOrd="10" destOrd="0" presId="urn:microsoft.com/office/officeart/2005/8/layout/default#1"/>
    <dgm:cxn modelId="{1BE07A17-F678-40CD-B6A9-253246EC6AF3}" type="presParOf" srcId="{CAA3A220-5654-4B98-B12E-437683CFCE3C}" destId="{BF580135-B14C-4005-8219-554CB0F6E975}" srcOrd="11" destOrd="0" presId="urn:microsoft.com/office/officeart/2005/8/layout/default#1"/>
    <dgm:cxn modelId="{BBDDEEFF-E726-4384-8217-7BA27F057BA6}" type="presParOf" srcId="{CAA3A220-5654-4B98-B12E-437683CFCE3C}" destId="{AD62E672-679C-4EC3-9716-BE6606F94674}" srcOrd="12" destOrd="0" presId="urn:microsoft.com/office/officeart/2005/8/layout/default#1"/>
  </dgm:cxnLst>
  <dgm:bg>
    <a:gradFill flip="none" rotWithShape="1">
      <a:gsLst>
        <a:gs pos="0">
          <a:srgbClr val="FF9933">
            <a:tint val="66000"/>
            <a:satMod val="160000"/>
          </a:srgbClr>
        </a:gs>
        <a:gs pos="50000">
          <a:srgbClr val="FF9933">
            <a:tint val="44500"/>
            <a:satMod val="160000"/>
          </a:srgbClr>
        </a:gs>
        <a:gs pos="100000">
          <a:srgbClr val="FF9933">
            <a:tint val="23500"/>
            <a:satMod val="160000"/>
          </a:srgbClr>
        </a:gs>
      </a:gsLst>
      <a:path path="circle">
        <a:fillToRect l="50000" t="50000" r="50000" b="50000"/>
      </a:path>
      <a:tileRect/>
    </a:gradFill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FA7A75-A1ED-49FD-AF9D-2BB2BB930B84}" type="doc">
      <dgm:prSet loTypeId="urn:microsoft.com/office/officeart/2005/8/layout/default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9433C28-0075-4362-A952-CC0A7C0964F1}">
      <dgm:prSet phldrT="[Текст]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8100000" scaled="1"/>
          <a:tileRect/>
        </a:gra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Обслуживание ШРП и ШГРП -  160,3 тыс. рублей</a:t>
          </a:r>
          <a:endParaRPr lang="ru-RU" dirty="0"/>
        </a:p>
      </dgm:t>
    </dgm:pt>
    <dgm:pt modelId="{20E9DAD8-4127-4152-85CB-3ED11D788148}" type="parTrans" cxnId="{562D76B9-1E4D-435B-AE93-788BED7563EC}">
      <dgm:prSet/>
      <dgm:spPr/>
      <dgm:t>
        <a:bodyPr/>
        <a:lstStyle/>
        <a:p>
          <a:endParaRPr lang="ru-RU"/>
        </a:p>
      </dgm:t>
    </dgm:pt>
    <dgm:pt modelId="{6CCF35F9-2070-4B2B-BD26-321694A4B6DA}" type="sibTrans" cxnId="{562D76B9-1E4D-435B-AE93-788BED7563EC}">
      <dgm:prSet/>
      <dgm:spPr/>
      <dgm:t>
        <a:bodyPr/>
        <a:lstStyle/>
        <a:p>
          <a:endParaRPr lang="ru-RU"/>
        </a:p>
      </dgm:t>
    </dgm:pt>
    <dgm:pt modelId="{F2B278F0-2106-429D-917A-61DA1F000E5D}">
      <dgm:prSet phldrT="[Текст]"/>
      <dgm:spPr>
        <a:gradFill flip="none" rotWithShape="0">
          <a:gsLst>
            <a:gs pos="0">
              <a:srgbClr val="00D694">
                <a:tint val="66000"/>
                <a:satMod val="160000"/>
              </a:srgbClr>
            </a:gs>
            <a:gs pos="50000">
              <a:srgbClr val="00D694">
                <a:tint val="44500"/>
                <a:satMod val="160000"/>
              </a:srgbClr>
            </a:gs>
            <a:gs pos="100000">
              <a:srgbClr val="00D694">
                <a:tint val="23500"/>
                <a:satMod val="160000"/>
              </a:srgbClr>
            </a:gs>
          </a:gsLst>
          <a:path path="circle">
            <a:fillToRect r="100000" b="100000"/>
          </a:path>
          <a:tileRect l="-100000" t="-100000"/>
        </a:gra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Управление реализацией программы, содержание МУ «Управление СТС и ЖКХ Медведовского сельского поселения Тимашевского района»– 2358,4 тыс. рублей </a:t>
          </a:r>
          <a:endParaRPr lang="ru-RU" dirty="0"/>
        </a:p>
      </dgm:t>
    </dgm:pt>
    <dgm:pt modelId="{BBCFE739-F7FB-4507-B417-34BC169303E3}" type="parTrans" cxnId="{B0091F78-DABA-44BA-BA8E-AEA2A830E318}">
      <dgm:prSet/>
      <dgm:spPr/>
      <dgm:t>
        <a:bodyPr/>
        <a:lstStyle/>
        <a:p>
          <a:endParaRPr lang="ru-RU"/>
        </a:p>
      </dgm:t>
    </dgm:pt>
    <dgm:pt modelId="{F0878084-9EBA-4FF0-918D-AE64BBF20309}" type="sibTrans" cxnId="{B0091F78-DABA-44BA-BA8E-AEA2A830E318}">
      <dgm:prSet/>
      <dgm:spPr/>
      <dgm:t>
        <a:bodyPr/>
        <a:lstStyle/>
        <a:p>
          <a:endParaRPr lang="ru-RU"/>
        </a:p>
      </dgm:t>
    </dgm:pt>
    <dgm:pt modelId="{E9AFC1A6-09C1-4E01-A448-D234E722B875}" type="pres">
      <dgm:prSet presAssocID="{B9FA7A75-A1ED-49FD-AF9D-2BB2BB930B8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AE4D03E-E3F4-4660-8A09-DCBC1E222221}" type="pres">
      <dgm:prSet presAssocID="{29433C28-0075-4362-A952-CC0A7C0964F1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DFB187-25FA-40BD-B33B-0758EEF377D0}" type="pres">
      <dgm:prSet presAssocID="{6CCF35F9-2070-4B2B-BD26-321694A4B6DA}" presName="sibTrans" presStyleCnt="0"/>
      <dgm:spPr/>
    </dgm:pt>
    <dgm:pt modelId="{D7C5D87F-05EE-4FB0-A56D-1134F71A16FC}" type="pres">
      <dgm:prSet presAssocID="{F2B278F0-2106-429D-917A-61DA1F000E5D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62D76B9-1E4D-435B-AE93-788BED7563EC}" srcId="{B9FA7A75-A1ED-49FD-AF9D-2BB2BB930B84}" destId="{29433C28-0075-4362-A952-CC0A7C0964F1}" srcOrd="0" destOrd="0" parTransId="{20E9DAD8-4127-4152-85CB-3ED11D788148}" sibTransId="{6CCF35F9-2070-4B2B-BD26-321694A4B6DA}"/>
    <dgm:cxn modelId="{B7909EAC-6221-4E36-B6C2-69A356BF848A}" type="presOf" srcId="{F2B278F0-2106-429D-917A-61DA1F000E5D}" destId="{D7C5D87F-05EE-4FB0-A56D-1134F71A16FC}" srcOrd="0" destOrd="0" presId="urn:microsoft.com/office/officeart/2005/8/layout/default#2"/>
    <dgm:cxn modelId="{B2C44843-BAE0-4B84-AE0D-AC57A97945F3}" type="presOf" srcId="{B9FA7A75-A1ED-49FD-AF9D-2BB2BB930B84}" destId="{E9AFC1A6-09C1-4E01-A448-D234E722B875}" srcOrd="0" destOrd="0" presId="urn:microsoft.com/office/officeart/2005/8/layout/default#2"/>
    <dgm:cxn modelId="{A08D33AF-548A-4939-9091-CB4D35155439}" type="presOf" srcId="{29433C28-0075-4362-A952-CC0A7C0964F1}" destId="{8AE4D03E-E3F4-4660-8A09-DCBC1E222221}" srcOrd="0" destOrd="0" presId="urn:microsoft.com/office/officeart/2005/8/layout/default#2"/>
    <dgm:cxn modelId="{B0091F78-DABA-44BA-BA8E-AEA2A830E318}" srcId="{B9FA7A75-A1ED-49FD-AF9D-2BB2BB930B84}" destId="{F2B278F0-2106-429D-917A-61DA1F000E5D}" srcOrd="1" destOrd="0" parTransId="{BBCFE739-F7FB-4507-B417-34BC169303E3}" sibTransId="{F0878084-9EBA-4FF0-918D-AE64BBF20309}"/>
    <dgm:cxn modelId="{4C764D20-A5BE-40E3-8875-34ED12D45BE0}" type="presParOf" srcId="{E9AFC1A6-09C1-4E01-A448-D234E722B875}" destId="{8AE4D03E-E3F4-4660-8A09-DCBC1E222221}" srcOrd="0" destOrd="0" presId="urn:microsoft.com/office/officeart/2005/8/layout/default#2"/>
    <dgm:cxn modelId="{0A9E1DB4-DDFD-403F-BC8B-D03411458F30}" type="presParOf" srcId="{E9AFC1A6-09C1-4E01-A448-D234E722B875}" destId="{95DFB187-25FA-40BD-B33B-0758EEF377D0}" srcOrd="1" destOrd="0" presId="urn:microsoft.com/office/officeart/2005/8/layout/default#2"/>
    <dgm:cxn modelId="{02BCA90C-69D2-410B-B88F-AADC0E0086C1}" type="presParOf" srcId="{E9AFC1A6-09C1-4E01-A448-D234E722B875}" destId="{D7C5D87F-05EE-4FB0-A56D-1134F71A16FC}" srcOrd="2" destOrd="0" presId="urn:microsoft.com/office/officeart/2005/8/layout/default#2"/>
  </dgm:cxnLst>
  <dgm:bg>
    <a:gradFill flip="none" rotWithShape="1">
      <a:gsLst>
        <a:gs pos="0">
          <a:schemeClr val="accent3">
            <a:lumMod val="60000"/>
            <a:lumOff val="40000"/>
            <a:shade val="30000"/>
            <a:satMod val="115000"/>
          </a:schemeClr>
        </a:gs>
        <a:gs pos="50000">
          <a:schemeClr val="accent3">
            <a:lumMod val="60000"/>
            <a:lumOff val="40000"/>
            <a:shade val="67500"/>
            <a:satMod val="115000"/>
          </a:schemeClr>
        </a:gs>
        <a:gs pos="100000">
          <a:schemeClr val="accent3">
            <a:lumMod val="60000"/>
            <a:lumOff val="40000"/>
            <a:shade val="100000"/>
            <a:satMod val="115000"/>
          </a:schemeClr>
        </a:gs>
      </a:gsLst>
      <a:path path="circle">
        <a:fillToRect r="100000" b="100000"/>
      </a:path>
      <a:tileRect l="-100000" t="-100000"/>
    </a:gradFill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465AAFA-7BFF-45ED-8452-25CA9616EF7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AFB704A-4BDE-4317-9D85-BC901AD6A1DE}">
      <dgm:prSet phldrT="[Текст]"/>
      <dgm:spPr>
        <a:gradFill flip="none" rotWithShape="0">
          <a:gsLst>
            <a:gs pos="0">
              <a:schemeClr val="accent1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1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1">
                <a:lumMod val="40000"/>
                <a:lumOff val="60000"/>
                <a:shade val="100000"/>
                <a:satMod val="115000"/>
              </a:schemeClr>
            </a:gs>
          </a:gsLst>
          <a:lin ang="5400000" scaled="1"/>
          <a:tileRect/>
        </a:gra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установка автоматической пожарной сигнализации в здании архива – 10,5 тыс. рублей,</a:t>
          </a:r>
          <a:endParaRPr lang="ru-RU" dirty="0"/>
        </a:p>
      </dgm:t>
    </dgm:pt>
    <dgm:pt modelId="{597ABAAD-E9AD-42F6-8A26-52512E1585CD}" type="parTrans" cxnId="{A9EDF82E-9DBF-42F8-B82C-58CB33659D2A}">
      <dgm:prSet/>
      <dgm:spPr/>
      <dgm:t>
        <a:bodyPr/>
        <a:lstStyle/>
        <a:p>
          <a:endParaRPr lang="ru-RU"/>
        </a:p>
      </dgm:t>
    </dgm:pt>
    <dgm:pt modelId="{14050ACA-D216-446C-AAB8-9F9B09380C79}" type="sibTrans" cxnId="{A9EDF82E-9DBF-42F8-B82C-58CB33659D2A}">
      <dgm:prSet/>
      <dgm:spPr/>
      <dgm:t>
        <a:bodyPr/>
        <a:lstStyle/>
        <a:p>
          <a:endParaRPr lang="ru-RU"/>
        </a:p>
      </dgm:t>
    </dgm:pt>
    <dgm:pt modelId="{0524A7D5-EA2E-484F-AC8F-C02A0F3BC117}">
      <dgm:prSet phldrT="[Текст]"/>
      <dgm:spPr>
        <a:gradFill flip="none" rotWithShape="0">
          <a:gsLst>
            <a:gs pos="0">
              <a:schemeClr val="accent1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1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1">
                <a:lumMod val="40000"/>
                <a:lumOff val="60000"/>
                <a:shade val="100000"/>
                <a:satMod val="115000"/>
              </a:schemeClr>
            </a:gs>
          </a:gsLst>
          <a:lin ang="5400000" scaled="1"/>
          <a:tileRect/>
        </a:gra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текущий ремонт в здании архива – 98,8 тыс. рублей.</a:t>
          </a:r>
          <a:endParaRPr lang="ru-RU" dirty="0"/>
        </a:p>
      </dgm:t>
    </dgm:pt>
    <dgm:pt modelId="{AD8487C9-4822-42B2-818A-6C5633563A95}" type="parTrans" cxnId="{94001A5D-F3D1-4F75-B0C0-A1E6EE7BA2FD}">
      <dgm:prSet/>
      <dgm:spPr/>
      <dgm:t>
        <a:bodyPr/>
        <a:lstStyle/>
        <a:p>
          <a:endParaRPr lang="ru-RU"/>
        </a:p>
      </dgm:t>
    </dgm:pt>
    <dgm:pt modelId="{67A28A00-424B-4724-9434-F0B4C858A139}" type="sibTrans" cxnId="{94001A5D-F3D1-4F75-B0C0-A1E6EE7BA2FD}">
      <dgm:prSet/>
      <dgm:spPr/>
      <dgm:t>
        <a:bodyPr/>
        <a:lstStyle/>
        <a:p>
          <a:endParaRPr lang="ru-RU"/>
        </a:p>
      </dgm:t>
    </dgm:pt>
    <dgm:pt modelId="{F0F7AFA9-13F6-4A9D-BEB0-94CA3F1F171C}" type="pres">
      <dgm:prSet presAssocID="{0465AAFA-7BFF-45ED-8452-25CA9616EF7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9072E70-CFAB-4825-BEDE-4CFE6BA3E057}" type="pres">
      <dgm:prSet presAssocID="{1AFB704A-4BDE-4317-9D85-BC901AD6A1DE}" presName="parentText" presStyleLbl="node1" presStyleIdx="0" presStyleCnt="2" custLinFactNeighborX="-792" custLinFactNeighborY="-1542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ED40FA-99C6-44B3-B9D3-68E8FA118954}" type="pres">
      <dgm:prSet presAssocID="{14050ACA-D216-446C-AAB8-9F9B09380C79}" presName="spacer" presStyleCnt="0"/>
      <dgm:spPr/>
    </dgm:pt>
    <dgm:pt modelId="{543FB988-0FD2-497A-99B4-A815C1919C80}" type="pres">
      <dgm:prSet presAssocID="{0524A7D5-EA2E-484F-AC8F-C02A0F3BC11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001A5D-F3D1-4F75-B0C0-A1E6EE7BA2FD}" srcId="{0465AAFA-7BFF-45ED-8452-25CA9616EF7F}" destId="{0524A7D5-EA2E-484F-AC8F-C02A0F3BC117}" srcOrd="1" destOrd="0" parTransId="{AD8487C9-4822-42B2-818A-6C5633563A95}" sibTransId="{67A28A00-424B-4724-9434-F0B4C858A139}"/>
    <dgm:cxn modelId="{C6B2AB73-704C-444D-8305-503CB59F137C}" type="presOf" srcId="{1AFB704A-4BDE-4317-9D85-BC901AD6A1DE}" destId="{29072E70-CFAB-4825-BEDE-4CFE6BA3E057}" srcOrd="0" destOrd="0" presId="urn:microsoft.com/office/officeart/2005/8/layout/vList2"/>
    <dgm:cxn modelId="{A9EDF82E-9DBF-42F8-B82C-58CB33659D2A}" srcId="{0465AAFA-7BFF-45ED-8452-25CA9616EF7F}" destId="{1AFB704A-4BDE-4317-9D85-BC901AD6A1DE}" srcOrd="0" destOrd="0" parTransId="{597ABAAD-E9AD-42F6-8A26-52512E1585CD}" sibTransId="{14050ACA-D216-446C-AAB8-9F9B09380C79}"/>
    <dgm:cxn modelId="{E3C3EE54-B656-421E-B30A-C60F3F0FC81F}" type="presOf" srcId="{0524A7D5-EA2E-484F-AC8F-C02A0F3BC117}" destId="{543FB988-0FD2-497A-99B4-A815C1919C80}" srcOrd="0" destOrd="0" presId="urn:microsoft.com/office/officeart/2005/8/layout/vList2"/>
    <dgm:cxn modelId="{47626D71-CEA2-4161-AFEA-04FDC90630F0}" type="presOf" srcId="{0465AAFA-7BFF-45ED-8452-25CA9616EF7F}" destId="{F0F7AFA9-13F6-4A9D-BEB0-94CA3F1F171C}" srcOrd="0" destOrd="0" presId="urn:microsoft.com/office/officeart/2005/8/layout/vList2"/>
    <dgm:cxn modelId="{7F8917BC-8CA7-43EE-B1CB-91AA725D5226}" type="presParOf" srcId="{F0F7AFA9-13F6-4A9D-BEB0-94CA3F1F171C}" destId="{29072E70-CFAB-4825-BEDE-4CFE6BA3E057}" srcOrd="0" destOrd="0" presId="urn:microsoft.com/office/officeart/2005/8/layout/vList2"/>
    <dgm:cxn modelId="{6603BCFB-D56A-412F-8C89-3A60DD74C78C}" type="presParOf" srcId="{F0F7AFA9-13F6-4A9D-BEB0-94CA3F1F171C}" destId="{D9ED40FA-99C6-44B3-B9D3-68E8FA118954}" srcOrd="1" destOrd="0" presId="urn:microsoft.com/office/officeart/2005/8/layout/vList2"/>
    <dgm:cxn modelId="{6BC1BC10-5F9F-44FF-A057-84A0790F799C}" type="presParOf" srcId="{F0F7AFA9-13F6-4A9D-BEB0-94CA3F1F171C}" destId="{543FB988-0FD2-497A-99B4-A815C1919C8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0756480-FB4E-4A73-A0C9-3D582FB0B2BF}" type="doc">
      <dgm:prSet loTypeId="urn:microsoft.com/office/officeart/2005/8/layout/default#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4C2D540-E136-41F0-998F-04068148F0CD}">
      <dgm:prSet phldrT="[Текст]"/>
      <dgm:spPr>
        <a:gradFill flip="none" rotWithShape="0">
          <a:gsLst>
            <a:gs pos="0">
              <a:srgbClr val="FFCC99">
                <a:shade val="30000"/>
                <a:satMod val="115000"/>
              </a:srgbClr>
            </a:gs>
            <a:gs pos="50000">
              <a:srgbClr val="FFCC99">
                <a:shade val="67500"/>
                <a:satMod val="115000"/>
              </a:srgbClr>
            </a:gs>
            <a:gs pos="100000">
              <a:srgbClr val="FFCC99">
                <a:shade val="100000"/>
                <a:satMod val="115000"/>
              </a:srgbClr>
            </a:gs>
          </a:gsLst>
          <a:path path="circle">
            <a:fillToRect l="100000" t="100000"/>
          </a:path>
          <a:tileRect r="-100000" b="-100000"/>
        </a:gra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оплату гражданско-правовых договоров, заключаемых  с  физическими лицами на проведение ежегодной сверки похозяйственных книг – 184,1 тыс. рублей,  </a:t>
          </a:r>
          <a:endParaRPr lang="ru-RU" dirty="0"/>
        </a:p>
      </dgm:t>
    </dgm:pt>
    <dgm:pt modelId="{698E28CF-1EA9-426C-B4A3-E97D835B823A}" type="parTrans" cxnId="{7DDF835F-B8BF-45A4-B920-6AC6B5EF13A1}">
      <dgm:prSet/>
      <dgm:spPr/>
      <dgm:t>
        <a:bodyPr/>
        <a:lstStyle/>
        <a:p>
          <a:endParaRPr lang="ru-RU"/>
        </a:p>
      </dgm:t>
    </dgm:pt>
    <dgm:pt modelId="{9DD4D1D0-EA6A-448A-B6AE-0AB537F49F92}" type="sibTrans" cxnId="{7DDF835F-B8BF-45A4-B920-6AC6B5EF13A1}">
      <dgm:prSet/>
      <dgm:spPr/>
      <dgm:t>
        <a:bodyPr/>
        <a:lstStyle/>
        <a:p>
          <a:endParaRPr lang="ru-RU"/>
        </a:p>
      </dgm:t>
    </dgm:pt>
    <dgm:pt modelId="{2973BD7E-E959-49AB-BAD3-DAFE4B8BE0C1}">
      <dgm:prSet phldrT="[Текст]"/>
      <dgm:spPr>
        <a:gradFill flip="none" rotWithShape="0">
          <a:gsLst>
            <a:gs pos="0">
              <a:srgbClr val="FFCC99">
                <a:shade val="30000"/>
                <a:satMod val="115000"/>
              </a:srgbClr>
            </a:gs>
            <a:gs pos="50000">
              <a:srgbClr val="FFCC99">
                <a:shade val="67500"/>
                <a:satMod val="115000"/>
              </a:srgbClr>
            </a:gs>
            <a:gs pos="100000">
              <a:srgbClr val="FFCC99">
                <a:shade val="100000"/>
                <a:satMod val="115000"/>
              </a:srgbClr>
            </a:gs>
          </a:gsLst>
          <a:path path="circle">
            <a:fillToRect l="100000" t="100000"/>
          </a:path>
          <a:tileRect r="-100000" b="-100000"/>
        </a:gra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расходы в части выплат органам территориального общественного самоуправления – 843,7 тыс. рублей, </a:t>
          </a:r>
          <a:endParaRPr lang="ru-RU" dirty="0"/>
        </a:p>
      </dgm:t>
    </dgm:pt>
    <dgm:pt modelId="{9BDB276F-F2D8-4C17-B743-F021A224D2AF}" type="parTrans" cxnId="{128B9E8A-17A0-4AF1-B679-D51B2E5B97F2}">
      <dgm:prSet/>
      <dgm:spPr/>
      <dgm:t>
        <a:bodyPr/>
        <a:lstStyle/>
        <a:p>
          <a:endParaRPr lang="ru-RU"/>
        </a:p>
      </dgm:t>
    </dgm:pt>
    <dgm:pt modelId="{3C6BB694-AF1F-4B54-B77B-43BB9819369E}" type="sibTrans" cxnId="{128B9E8A-17A0-4AF1-B679-D51B2E5B97F2}">
      <dgm:prSet/>
      <dgm:spPr/>
      <dgm:t>
        <a:bodyPr/>
        <a:lstStyle/>
        <a:p>
          <a:endParaRPr lang="ru-RU"/>
        </a:p>
      </dgm:t>
    </dgm:pt>
    <dgm:pt modelId="{E2811876-8551-4C47-8340-C19AB287C9C2}">
      <dgm:prSet phldrT="[Текст]"/>
      <dgm:spPr>
        <a:gradFill flip="none" rotWithShape="0">
          <a:gsLst>
            <a:gs pos="0">
              <a:srgbClr val="FFCC99">
                <a:shade val="30000"/>
                <a:satMod val="115000"/>
              </a:srgbClr>
            </a:gs>
            <a:gs pos="50000">
              <a:srgbClr val="FFCC99">
                <a:shade val="67500"/>
                <a:satMod val="115000"/>
              </a:srgbClr>
            </a:gs>
            <a:gs pos="100000">
              <a:srgbClr val="FFCC99">
                <a:shade val="100000"/>
                <a:satMod val="115000"/>
              </a:srgbClr>
            </a:gs>
          </a:gsLst>
          <a:path path="circle">
            <a:fillToRect l="100000" t="100000"/>
          </a:path>
          <a:tileRect r="-100000" b="-100000"/>
        </a:gra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обеспечение деятельности МУ «Финансово – расчетного учреждения» Медведовского сельского поселения Тимашевского района» - 2796,2 тыс. рублей.</a:t>
          </a:r>
          <a:endParaRPr lang="ru-RU" dirty="0"/>
        </a:p>
      </dgm:t>
    </dgm:pt>
    <dgm:pt modelId="{E1D7A1D1-22BF-4121-B9C4-78B04C9241FF}" type="parTrans" cxnId="{8EE2028D-99B7-4805-A541-99D2F6734588}">
      <dgm:prSet/>
      <dgm:spPr/>
      <dgm:t>
        <a:bodyPr/>
        <a:lstStyle/>
        <a:p>
          <a:endParaRPr lang="ru-RU"/>
        </a:p>
      </dgm:t>
    </dgm:pt>
    <dgm:pt modelId="{33C951A8-EDA0-46F3-BEBD-67EC1C48F637}" type="sibTrans" cxnId="{8EE2028D-99B7-4805-A541-99D2F6734588}">
      <dgm:prSet/>
      <dgm:spPr/>
      <dgm:t>
        <a:bodyPr/>
        <a:lstStyle/>
        <a:p>
          <a:endParaRPr lang="ru-RU"/>
        </a:p>
      </dgm:t>
    </dgm:pt>
    <dgm:pt modelId="{004C937B-BE5C-4484-B190-418CF26F903A}" type="pres">
      <dgm:prSet presAssocID="{80756480-FB4E-4A73-A0C9-3D582FB0B2B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7807E8-81DB-4848-8B2C-B45F29FD086B}" type="pres">
      <dgm:prSet presAssocID="{F4C2D540-E136-41F0-998F-04068148F0C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2CB05C-8192-4AA6-9D3C-C87A96C339FD}" type="pres">
      <dgm:prSet presAssocID="{9DD4D1D0-EA6A-448A-B6AE-0AB537F49F92}" presName="sibTrans" presStyleCnt="0"/>
      <dgm:spPr/>
    </dgm:pt>
    <dgm:pt modelId="{7BF111AF-6EAA-4D92-8FF1-1F4C6BAEC96C}" type="pres">
      <dgm:prSet presAssocID="{2973BD7E-E959-49AB-BAD3-DAFE4B8BE0C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847522-DE2E-499A-8B75-26403747A6A2}" type="pres">
      <dgm:prSet presAssocID="{3C6BB694-AF1F-4B54-B77B-43BB9819369E}" presName="sibTrans" presStyleCnt="0"/>
      <dgm:spPr/>
    </dgm:pt>
    <dgm:pt modelId="{1BCF3877-570C-45DA-9478-B7F35B6B9980}" type="pres">
      <dgm:prSet presAssocID="{E2811876-8551-4C47-8340-C19AB287C9C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28B9E8A-17A0-4AF1-B679-D51B2E5B97F2}" srcId="{80756480-FB4E-4A73-A0C9-3D582FB0B2BF}" destId="{2973BD7E-E959-49AB-BAD3-DAFE4B8BE0C1}" srcOrd="1" destOrd="0" parTransId="{9BDB276F-F2D8-4C17-B743-F021A224D2AF}" sibTransId="{3C6BB694-AF1F-4B54-B77B-43BB9819369E}"/>
    <dgm:cxn modelId="{7DDF835F-B8BF-45A4-B920-6AC6B5EF13A1}" srcId="{80756480-FB4E-4A73-A0C9-3D582FB0B2BF}" destId="{F4C2D540-E136-41F0-998F-04068148F0CD}" srcOrd="0" destOrd="0" parTransId="{698E28CF-1EA9-426C-B4A3-E97D835B823A}" sibTransId="{9DD4D1D0-EA6A-448A-B6AE-0AB537F49F92}"/>
    <dgm:cxn modelId="{FA49D33D-84E4-4B9C-9118-44DCE8A0B56D}" type="presOf" srcId="{2973BD7E-E959-49AB-BAD3-DAFE4B8BE0C1}" destId="{7BF111AF-6EAA-4D92-8FF1-1F4C6BAEC96C}" srcOrd="0" destOrd="0" presId="urn:microsoft.com/office/officeart/2005/8/layout/default#3"/>
    <dgm:cxn modelId="{8EE2028D-99B7-4805-A541-99D2F6734588}" srcId="{80756480-FB4E-4A73-A0C9-3D582FB0B2BF}" destId="{E2811876-8551-4C47-8340-C19AB287C9C2}" srcOrd="2" destOrd="0" parTransId="{E1D7A1D1-22BF-4121-B9C4-78B04C9241FF}" sibTransId="{33C951A8-EDA0-46F3-BEBD-67EC1C48F637}"/>
    <dgm:cxn modelId="{A1EB899B-7B8E-41A1-80F6-8786DBD1DEBA}" type="presOf" srcId="{E2811876-8551-4C47-8340-C19AB287C9C2}" destId="{1BCF3877-570C-45DA-9478-B7F35B6B9980}" srcOrd="0" destOrd="0" presId="urn:microsoft.com/office/officeart/2005/8/layout/default#3"/>
    <dgm:cxn modelId="{8E97EBA8-B96E-485E-878A-238FE248C5D7}" type="presOf" srcId="{80756480-FB4E-4A73-A0C9-3D582FB0B2BF}" destId="{004C937B-BE5C-4484-B190-418CF26F903A}" srcOrd="0" destOrd="0" presId="urn:microsoft.com/office/officeart/2005/8/layout/default#3"/>
    <dgm:cxn modelId="{612FA027-EC71-4A2F-B94C-863487101F01}" type="presOf" srcId="{F4C2D540-E136-41F0-998F-04068148F0CD}" destId="{C47807E8-81DB-4848-8B2C-B45F29FD086B}" srcOrd="0" destOrd="0" presId="urn:microsoft.com/office/officeart/2005/8/layout/default#3"/>
    <dgm:cxn modelId="{A980BF10-7706-40C5-B6DE-BA9A90625766}" type="presParOf" srcId="{004C937B-BE5C-4484-B190-418CF26F903A}" destId="{C47807E8-81DB-4848-8B2C-B45F29FD086B}" srcOrd="0" destOrd="0" presId="urn:microsoft.com/office/officeart/2005/8/layout/default#3"/>
    <dgm:cxn modelId="{3A54A630-1B74-4506-A097-2A4555E87C62}" type="presParOf" srcId="{004C937B-BE5C-4484-B190-418CF26F903A}" destId="{4C2CB05C-8192-4AA6-9D3C-C87A96C339FD}" srcOrd="1" destOrd="0" presId="urn:microsoft.com/office/officeart/2005/8/layout/default#3"/>
    <dgm:cxn modelId="{DEBE5D78-E74E-4980-BC58-631669B9E810}" type="presParOf" srcId="{004C937B-BE5C-4484-B190-418CF26F903A}" destId="{7BF111AF-6EAA-4D92-8FF1-1F4C6BAEC96C}" srcOrd="2" destOrd="0" presId="urn:microsoft.com/office/officeart/2005/8/layout/default#3"/>
    <dgm:cxn modelId="{9D84852B-697A-489F-82FC-7BFC8583E504}" type="presParOf" srcId="{004C937B-BE5C-4484-B190-418CF26F903A}" destId="{0B847522-DE2E-499A-8B75-26403747A6A2}" srcOrd="3" destOrd="0" presId="urn:microsoft.com/office/officeart/2005/8/layout/default#3"/>
    <dgm:cxn modelId="{F449BA22-9674-470E-A6FC-8A50E48E9889}" type="presParOf" srcId="{004C937B-BE5C-4484-B190-418CF26F903A}" destId="{1BCF3877-570C-45DA-9478-B7F35B6B9980}" srcOrd="4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1A52E9C-4738-4644-AE8B-58E1659FD895}">
      <dsp:nvSpPr>
        <dsp:cNvPr id="0" name=""/>
        <dsp:cNvSpPr/>
      </dsp:nvSpPr>
      <dsp:spPr>
        <a:xfrm>
          <a:off x="0" y="0"/>
          <a:ext cx="7704429" cy="849420"/>
        </a:xfrm>
        <a:prstGeom prst="roundRect">
          <a:avLst/>
        </a:prstGeom>
        <a:gradFill flip="none" rotWithShape="0">
          <a:gsLst>
            <a:gs pos="0">
              <a:srgbClr val="FFC000">
                <a:tint val="66000"/>
                <a:satMod val="160000"/>
              </a:srgbClr>
            </a:gs>
            <a:gs pos="50000">
              <a:srgbClr val="FFC000">
                <a:tint val="44500"/>
                <a:satMod val="160000"/>
              </a:srgbClr>
            </a:gs>
            <a:gs pos="100000">
              <a:srgbClr val="FFC000">
                <a:tint val="23500"/>
                <a:satMod val="160000"/>
              </a:srgbClr>
            </a:gs>
          </a:gsLst>
          <a:lin ang="18900000" scaled="1"/>
          <a:tileRect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chemeClr val="tx1"/>
              </a:solidFill>
            </a:rPr>
            <a:t>проведение межевых работ в отношении земельных участков на постановкой на кадастровый учет – 119,0 тыс. рублей, </a:t>
          </a:r>
          <a:endParaRPr lang="ru-RU" sz="2200" kern="1200" dirty="0"/>
        </a:p>
      </dsp:txBody>
      <dsp:txXfrm>
        <a:off x="0" y="0"/>
        <a:ext cx="7704429" cy="849420"/>
      </dsp:txXfrm>
    </dsp:sp>
    <dsp:sp modelId="{BCD09630-317F-48C9-8D7F-2068B2679EE1}">
      <dsp:nvSpPr>
        <dsp:cNvPr id="0" name=""/>
        <dsp:cNvSpPr/>
      </dsp:nvSpPr>
      <dsp:spPr>
        <a:xfrm>
          <a:off x="0" y="913057"/>
          <a:ext cx="7704429" cy="849420"/>
        </a:xfrm>
        <a:prstGeom prst="roundRect">
          <a:avLst/>
        </a:prstGeom>
        <a:gradFill flip="none" rotWithShape="0">
          <a:gsLst>
            <a:gs pos="0">
              <a:srgbClr val="CC6600">
                <a:tint val="66000"/>
                <a:satMod val="160000"/>
              </a:srgbClr>
            </a:gs>
            <a:gs pos="50000">
              <a:srgbClr val="CC6600">
                <a:tint val="44500"/>
                <a:satMod val="160000"/>
              </a:srgbClr>
            </a:gs>
            <a:gs pos="100000">
              <a:srgbClr val="CC6600">
                <a:tint val="23500"/>
                <a:satMod val="160000"/>
              </a:srgbClr>
            </a:gs>
          </a:gsLst>
          <a:lin ang="13500000" scaled="1"/>
          <a:tileRect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chemeClr val="tx1"/>
              </a:solidFill>
            </a:rPr>
            <a:t>изготовление технических планов, кадастровых паспортов на объекты недвижимости – 184,0 тыс. рублей,</a:t>
          </a:r>
          <a:endParaRPr lang="ru-RU" sz="2200" kern="1200" dirty="0"/>
        </a:p>
      </dsp:txBody>
      <dsp:txXfrm>
        <a:off x="0" y="913057"/>
        <a:ext cx="7704429" cy="849420"/>
      </dsp:txXfrm>
    </dsp:sp>
    <dsp:sp modelId="{B4558B96-DF86-4656-A01B-59098382F228}">
      <dsp:nvSpPr>
        <dsp:cNvPr id="0" name=""/>
        <dsp:cNvSpPr/>
      </dsp:nvSpPr>
      <dsp:spPr>
        <a:xfrm>
          <a:off x="0" y="1825837"/>
          <a:ext cx="7704429" cy="849420"/>
        </a:xfrm>
        <a:prstGeom prst="roundRect">
          <a:avLst/>
        </a:prstGeom>
        <a:gradFill flip="none" rotWithShape="0">
          <a:gsLst>
            <a:gs pos="0">
              <a:schemeClr val="accent3">
                <a:lumMod val="75000"/>
                <a:tint val="66000"/>
                <a:satMod val="160000"/>
              </a:schemeClr>
            </a:gs>
            <a:gs pos="50000">
              <a:schemeClr val="accent3">
                <a:lumMod val="75000"/>
                <a:tint val="44500"/>
                <a:satMod val="160000"/>
              </a:schemeClr>
            </a:gs>
            <a:gs pos="100000">
              <a:schemeClr val="accent3">
                <a:lumMod val="7500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chemeClr val="tx1"/>
              </a:solidFill>
            </a:rPr>
            <a:t>проведение рыночной оценки объектов недвижимости – 10,0 тыс. рублей,</a:t>
          </a:r>
          <a:endParaRPr lang="ru-RU" sz="2200" kern="1200" dirty="0"/>
        </a:p>
      </dsp:txBody>
      <dsp:txXfrm>
        <a:off x="0" y="1825837"/>
        <a:ext cx="7704429" cy="849420"/>
      </dsp:txXfrm>
    </dsp:sp>
    <dsp:sp modelId="{C79B0E03-0329-49A6-A4BE-FC99F8BA4988}">
      <dsp:nvSpPr>
        <dsp:cNvPr id="0" name=""/>
        <dsp:cNvSpPr/>
      </dsp:nvSpPr>
      <dsp:spPr>
        <a:xfrm>
          <a:off x="0" y="2687101"/>
          <a:ext cx="7704429" cy="849420"/>
        </a:xfrm>
        <a:prstGeom prst="roundRect">
          <a:avLst/>
        </a:prstGeom>
        <a:gradFill flip="none" rotWithShape="0">
          <a:gsLst>
            <a:gs pos="0">
              <a:schemeClr val="tx2">
                <a:lumMod val="60000"/>
                <a:lumOff val="40000"/>
                <a:shade val="30000"/>
                <a:satMod val="115000"/>
              </a:schemeClr>
            </a:gs>
            <a:gs pos="50000">
              <a:schemeClr val="tx2">
                <a:lumMod val="60000"/>
                <a:lumOff val="40000"/>
                <a:shade val="67500"/>
                <a:satMod val="115000"/>
              </a:schemeClr>
            </a:gs>
            <a:gs pos="100000">
              <a:schemeClr val="tx2">
                <a:lumMod val="60000"/>
                <a:lumOff val="40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chemeClr val="tx1"/>
              </a:solidFill>
            </a:rPr>
            <a:t>содержание имущества находящегося в казне Медведовского сельского поселения Тимашевского района – 154,9 </a:t>
          </a:r>
          <a:r>
            <a:rPr lang="ru-RU" sz="2200" kern="1200" dirty="0" err="1" smtClean="0">
              <a:solidFill>
                <a:schemeClr val="tx1"/>
              </a:solidFill>
            </a:rPr>
            <a:t>тыс</a:t>
          </a:r>
          <a:endParaRPr lang="ru-RU" sz="2200" kern="1200" dirty="0"/>
        </a:p>
      </dsp:txBody>
      <dsp:txXfrm>
        <a:off x="0" y="2687101"/>
        <a:ext cx="7704429" cy="8494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174CB95-BB58-4F30-8DD4-9BFFE40E72D9}">
      <dsp:nvSpPr>
        <dsp:cNvPr id="0" name=""/>
        <dsp:cNvSpPr/>
      </dsp:nvSpPr>
      <dsp:spPr>
        <a:xfrm>
          <a:off x="118593" y="3074"/>
          <a:ext cx="2082118" cy="1249271"/>
        </a:xfrm>
        <a:prstGeom prst="rect">
          <a:avLst/>
        </a:prstGeom>
        <a:gradFill flip="none" rotWithShape="0">
          <a:gsLst>
            <a:gs pos="0">
              <a:schemeClr val="accent5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5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5">
                <a:lumMod val="40000"/>
                <a:lumOff val="60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Ремонт гравийных дорог – 446,0 тыс. рублей, </a:t>
          </a:r>
          <a:endParaRPr lang="ru-RU" sz="1400" kern="1200" dirty="0"/>
        </a:p>
      </dsp:txBody>
      <dsp:txXfrm>
        <a:off x="118593" y="3074"/>
        <a:ext cx="2082118" cy="1249271"/>
      </dsp:txXfrm>
    </dsp:sp>
    <dsp:sp modelId="{104A9678-AB07-436B-9022-6291A493B32A}">
      <dsp:nvSpPr>
        <dsp:cNvPr id="0" name=""/>
        <dsp:cNvSpPr/>
      </dsp:nvSpPr>
      <dsp:spPr>
        <a:xfrm>
          <a:off x="2408923" y="3074"/>
          <a:ext cx="2082118" cy="1249271"/>
        </a:xfrm>
        <a:prstGeom prst="rect">
          <a:avLst/>
        </a:prstGeom>
        <a:gradFill flip="none" rotWithShape="0">
          <a:gsLst>
            <a:gs pos="0">
              <a:schemeClr val="accent5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5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5">
                <a:lumMod val="40000"/>
                <a:lumOff val="60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Ремонт асфальтобетонных дорог – 2083,2 тыс. рублей,</a:t>
          </a:r>
          <a:endParaRPr lang="ru-RU" sz="1400" kern="1200" dirty="0"/>
        </a:p>
      </dsp:txBody>
      <dsp:txXfrm>
        <a:off x="2408923" y="3074"/>
        <a:ext cx="2082118" cy="1249271"/>
      </dsp:txXfrm>
    </dsp:sp>
    <dsp:sp modelId="{1E2D670A-4BAB-48B0-BDE2-8812903F7EBC}">
      <dsp:nvSpPr>
        <dsp:cNvPr id="0" name=""/>
        <dsp:cNvSpPr/>
      </dsp:nvSpPr>
      <dsp:spPr>
        <a:xfrm>
          <a:off x="4699253" y="3074"/>
          <a:ext cx="2082118" cy="1249271"/>
        </a:xfrm>
        <a:prstGeom prst="rect">
          <a:avLst/>
        </a:prstGeom>
        <a:gradFill flip="none" rotWithShape="0">
          <a:gsLst>
            <a:gs pos="0">
              <a:schemeClr val="accent5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5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5">
                <a:lumMod val="40000"/>
                <a:lumOff val="60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Грейдирование дорог местного значения  - 316,4 тыс. рублей,</a:t>
          </a:r>
          <a:endParaRPr lang="ru-RU" sz="1400" kern="1200" dirty="0"/>
        </a:p>
      </dsp:txBody>
      <dsp:txXfrm>
        <a:off x="4699253" y="3074"/>
        <a:ext cx="2082118" cy="1249271"/>
      </dsp:txXfrm>
    </dsp:sp>
    <dsp:sp modelId="{485B69BF-F9A6-49E7-8CE7-E213BBA1E548}">
      <dsp:nvSpPr>
        <dsp:cNvPr id="0" name=""/>
        <dsp:cNvSpPr/>
      </dsp:nvSpPr>
      <dsp:spPr>
        <a:xfrm>
          <a:off x="118593" y="1460556"/>
          <a:ext cx="2082118" cy="1249271"/>
        </a:xfrm>
        <a:prstGeom prst="rect">
          <a:avLst/>
        </a:prstGeom>
        <a:gradFill flip="none" rotWithShape="0">
          <a:gsLst>
            <a:gs pos="0">
              <a:schemeClr val="accent5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5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5">
                <a:lumMod val="40000"/>
                <a:lumOff val="60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Выполнение работ по зимнему содержанию дорог местного значения – 632,9 тыс. рублей,</a:t>
          </a:r>
          <a:endParaRPr lang="ru-RU" sz="1400" kern="1200" dirty="0"/>
        </a:p>
      </dsp:txBody>
      <dsp:txXfrm>
        <a:off x="118593" y="1460556"/>
        <a:ext cx="2082118" cy="1249271"/>
      </dsp:txXfrm>
    </dsp:sp>
    <dsp:sp modelId="{2D6050DB-CEBC-4AAC-AED6-75E83C27E0A8}">
      <dsp:nvSpPr>
        <dsp:cNvPr id="0" name=""/>
        <dsp:cNvSpPr/>
      </dsp:nvSpPr>
      <dsp:spPr>
        <a:xfrm>
          <a:off x="2408923" y="1460556"/>
          <a:ext cx="2082118" cy="1249271"/>
        </a:xfrm>
        <a:prstGeom prst="rect">
          <a:avLst/>
        </a:prstGeom>
        <a:gradFill flip="none" rotWithShape="0">
          <a:gsLst>
            <a:gs pos="0">
              <a:schemeClr val="accent5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5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5">
                <a:lumMod val="40000"/>
                <a:lumOff val="60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Нанесение горизонтальной дорожной разметки и установка дорожных  знаков – 209,0 тыс. рублей,</a:t>
          </a:r>
          <a:endParaRPr lang="ru-RU" sz="1400" kern="1200" dirty="0"/>
        </a:p>
      </dsp:txBody>
      <dsp:txXfrm>
        <a:off x="2408923" y="1460556"/>
        <a:ext cx="2082118" cy="1249271"/>
      </dsp:txXfrm>
    </dsp:sp>
    <dsp:sp modelId="{0492DD98-5D8B-4975-B95F-EB064601C798}">
      <dsp:nvSpPr>
        <dsp:cNvPr id="0" name=""/>
        <dsp:cNvSpPr/>
      </dsp:nvSpPr>
      <dsp:spPr>
        <a:xfrm>
          <a:off x="4699253" y="1460556"/>
          <a:ext cx="2082118" cy="1249271"/>
        </a:xfrm>
        <a:prstGeom prst="rect">
          <a:avLst/>
        </a:prstGeom>
        <a:gradFill flip="none" rotWithShape="0">
          <a:gsLst>
            <a:gs pos="0">
              <a:schemeClr val="accent5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5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5">
                <a:lumMod val="40000"/>
                <a:lumOff val="60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Ямочный ремонт асфальтобетонного покрытия – 445,2 тыс. рублей,</a:t>
          </a:r>
          <a:endParaRPr lang="ru-RU" sz="1400" kern="1200" dirty="0"/>
        </a:p>
      </dsp:txBody>
      <dsp:txXfrm>
        <a:off x="4699253" y="1460556"/>
        <a:ext cx="2082118" cy="1249271"/>
      </dsp:txXfrm>
    </dsp:sp>
    <dsp:sp modelId="{AD62E672-679C-4EC3-9716-BE6606F94674}">
      <dsp:nvSpPr>
        <dsp:cNvPr id="0" name=""/>
        <dsp:cNvSpPr/>
      </dsp:nvSpPr>
      <dsp:spPr>
        <a:xfrm>
          <a:off x="2408923" y="2918039"/>
          <a:ext cx="2082118" cy="1249271"/>
        </a:xfrm>
        <a:prstGeom prst="rect">
          <a:avLst/>
        </a:prstGeom>
        <a:gradFill flip="none" rotWithShape="0">
          <a:gsLst>
            <a:gs pos="0">
              <a:schemeClr val="accent5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5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5">
                <a:lumMod val="40000"/>
                <a:lumOff val="60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Покупка ГПС – 74,2 тыс. рублей. </a:t>
          </a:r>
          <a:endParaRPr lang="ru-RU" sz="1400" kern="1200" dirty="0"/>
        </a:p>
      </dsp:txBody>
      <dsp:txXfrm>
        <a:off x="2408923" y="2918039"/>
        <a:ext cx="2082118" cy="124927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E4D03E-E3F4-4660-8A09-DCBC1E222221}">
      <dsp:nvSpPr>
        <dsp:cNvPr id="0" name=""/>
        <dsp:cNvSpPr/>
      </dsp:nvSpPr>
      <dsp:spPr>
        <a:xfrm>
          <a:off x="992" y="513394"/>
          <a:ext cx="3869531" cy="2321718"/>
        </a:xfrm>
        <a:prstGeom prst="rect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8100000" scaled="1"/>
          <a:tileRect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tx1"/>
              </a:solidFill>
            </a:rPr>
            <a:t>Обслуживание ШРП и ШГРП -  160,3 тыс. рублей</a:t>
          </a:r>
          <a:endParaRPr lang="ru-RU" sz="2300" kern="1200" dirty="0"/>
        </a:p>
      </dsp:txBody>
      <dsp:txXfrm>
        <a:off x="992" y="513394"/>
        <a:ext cx="3869531" cy="2321718"/>
      </dsp:txXfrm>
    </dsp:sp>
    <dsp:sp modelId="{D7C5D87F-05EE-4FB0-A56D-1134F71A16FC}">
      <dsp:nvSpPr>
        <dsp:cNvPr id="0" name=""/>
        <dsp:cNvSpPr/>
      </dsp:nvSpPr>
      <dsp:spPr>
        <a:xfrm>
          <a:off x="4257476" y="513394"/>
          <a:ext cx="3869531" cy="2321718"/>
        </a:xfrm>
        <a:prstGeom prst="rect">
          <a:avLst/>
        </a:prstGeom>
        <a:gradFill flip="none" rotWithShape="0">
          <a:gsLst>
            <a:gs pos="0">
              <a:srgbClr val="00D694">
                <a:tint val="66000"/>
                <a:satMod val="160000"/>
              </a:srgbClr>
            </a:gs>
            <a:gs pos="50000">
              <a:srgbClr val="00D694">
                <a:tint val="44500"/>
                <a:satMod val="160000"/>
              </a:srgbClr>
            </a:gs>
            <a:gs pos="100000">
              <a:srgbClr val="00D694">
                <a:tint val="23500"/>
                <a:satMod val="160000"/>
              </a:srgbClr>
            </a:gs>
          </a:gsLst>
          <a:path path="circle">
            <a:fillToRect r="100000" b="100000"/>
          </a:path>
          <a:tileRect l="-100000" t="-100000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tx1"/>
              </a:solidFill>
            </a:rPr>
            <a:t>Управление реализацией программы, содержание МУ «Управление СТС и ЖКХ Медведовского сельского поселения Тимашевского района»– 2358,4 тыс. рублей </a:t>
          </a:r>
          <a:endParaRPr lang="ru-RU" sz="2300" kern="1200" dirty="0"/>
        </a:p>
      </dsp:txBody>
      <dsp:txXfrm>
        <a:off x="4257476" y="513394"/>
        <a:ext cx="3869531" cy="232171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9072E70-CFAB-4825-BEDE-4CFE6BA3E057}">
      <dsp:nvSpPr>
        <dsp:cNvPr id="0" name=""/>
        <dsp:cNvSpPr/>
      </dsp:nvSpPr>
      <dsp:spPr>
        <a:xfrm>
          <a:off x="0" y="263056"/>
          <a:ext cx="8127999" cy="1081079"/>
        </a:xfrm>
        <a:prstGeom prst="roundRect">
          <a:avLst/>
        </a:prstGeom>
        <a:gradFill flip="none" rotWithShape="0">
          <a:gsLst>
            <a:gs pos="0">
              <a:schemeClr val="accent1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1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1">
                <a:lumMod val="40000"/>
                <a:lumOff val="60000"/>
                <a:shade val="100000"/>
                <a:satMod val="115000"/>
              </a:schemeClr>
            </a:gs>
          </a:gsLst>
          <a:lin ang="5400000" scaled="1"/>
          <a:tileRect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chemeClr val="tx1"/>
              </a:solidFill>
            </a:rPr>
            <a:t>установка автоматической пожарной сигнализации в здании архива – 10,5 тыс. рублей,</a:t>
          </a:r>
          <a:endParaRPr lang="ru-RU" sz="2800" kern="1200" dirty="0"/>
        </a:p>
      </dsp:txBody>
      <dsp:txXfrm>
        <a:off x="0" y="263056"/>
        <a:ext cx="8127999" cy="1081079"/>
      </dsp:txXfrm>
    </dsp:sp>
    <dsp:sp modelId="{543FB988-0FD2-497A-99B4-A815C1919C80}">
      <dsp:nvSpPr>
        <dsp:cNvPr id="0" name=""/>
        <dsp:cNvSpPr/>
      </dsp:nvSpPr>
      <dsp:spPr>
        <a:xfrm>
          <a:off x="0" y="1437210"/>
          <a:ext cx="8127999" cy="1081079"/>
        </a:xfrm>
        <a:prstGeom prst="roundRect">
          <a:avLst/>
        </a:prstGeom>
        <a:gradFill flip="none" rotWithShape="0">
          <a:gsLst>
            <a:gs pos="0">
              <a:schemeClr val="accent1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1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1">
                <a:lumMod val="40000"/>
                <a:lumOff val="60000"/>
                <a:shade val="100000"/>
                <a:satMod val="115000"/>
              </a:schemeClr>
            </a:gs>
          </a:gsLst>
          <a:lin ang="5400000" scaled="1"/>
          <a:tileRect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chemeClr val="tx1"/>
              </a:solidFill>
            </a:rPr>
            <a:t>текущий ремонт в здании архива – 98,8 тыс. рублей.</a:t>
          </a:r>
          <a:endParaRPr lang="ru-RU" sz="2800" kern="1200" dirty="0"/>
        </a:p>
      </dsp:txBody>
      <dsp:txXfrm>
        <a:off x="0" y="1437210"/>
        <a:ext cx="8127999" cy="108107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7807E8-81DB-4848-8B2C-B45F29FD086B}">
      <dsp:nvSpPr>
        <dsp:cNvPr id="0" name=""/>
        <dsp:cNvSpPr/>
      </dsp:nvSpPr>
      <dsp:spPr>
        <a:xfrm>
          <a:off x="376021" y="1440"/>
          <a:ext cx="3091656" cy="1854993"/>
        </a:xfrm>
        <a:prstGeom prst="rect">
          <a:avLst/>
        </a:prstGeom>
        <a:gradFill flip="none" rotWithShape="0">
          <a:gsLst>
            <a:gs pos="0">
              <a:srgbClr val="FFCC99">
                <a:shade val="30000"/>
                <a:satMod val="115000"/>
              </a:srgbClr>
            </a:gs>
            <a:gs pos="50000">
              <a:srgbClr val="FFCC99">
                <a:shade val="67500"/>
                <a:satMod val="115000"/>
              </a:srgbClr>
            </a:gs>
            <a:gs pos="100000">
              <a:srgbClr val="FFCC99">
                <a:shade val="100000"/>
                <a:satMod val="115000"/>
              </a:srgbClr>
            </a:gs>
          </a:gsLst>
          <a:path path="circle">
            <a:fillToRect l="100000" t="100000"/>
          </a:path>
          <a:tileRect r="-100000" b="-100000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оплату гражданско-правовых договоров, заключаемых  с  физическими лицами на проведение ежегодной сверки похозяйственных книг – 184,1 тыс. рублей,  </a:t>
          </a:r>
          <a:endParaRPr lang="ru-RU" sz="1800" kern="1200" dirty="0"/>
        </a:p>
      </dsp:txBody>
      <dsp:txXfrm>
        <a:off x="376021" y="1440"/>
        <a:ext cx="3091656" cy="1854993"/>
      </dsp:txXfrm>
    </dsp:sp>
    <dsp:sp modelId="{7BF111AF-6EAA-4D92-8FF1-1F4C6BAEC96C}">
      <dsp:nvSpPr>
        <dsp:cNvPr id="0" name=""/>
        <dsp:cNvSpPr/>
      </dsp:nvSpPr>
      <dsp:spPr>
        <a:xfrm>
          <a:off x="3776843" y="1440"/>
          <a:ext cx="3091656" cy="1854993"/>
        </a:xfrm>
        <a:prstGeom prst="rect">
          <a:avLst/>
        </a:prstGeom>
        <a:gradFill flip="none" rotWithShape="0">
          <a:gsLst>
            <a:gs pos="0">
              <a:srgbClr val="FFCC99">
                <a:shade val="30000"/>
                <a:satMod val="115000"/>
              </a:srgbClr>
            </a:gs>
            <a:gs pos="50000">
              <a:srgbClr val="FFCC99">
                <a:shade val="67500"/>
                <a:satMod val="115000"/>
              </a:srgbClr>
            </a:gs>
            <a:gs pos="100000">
              <a:srgbClr val="FFCC99">
                <a:shade val="100000"/>
                <a:satMod val="115000"/>
              </a:srgbClr>
            </a:gs>
          </a:gsLst>
          <a:path path="circle">
            <a:fillToRect l="100000" t="100000"/>
          </a:path>
          <a:tileRect r="-100000" b="-100000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расходы в части выплат органам территориального общественного самоуправления – 843,7 тыс. рублей, </a:t>
          </a:r>
          <a:endParaRPr lang="ru-RU" sz="1800" kern="1200" dirty="0"/>
        </a:p>
      </dsp:txBody>
      <dsp:txXfrm>
        <a:off x="3776843" y="1440"/>
        <a:ext cx="3091656" cy="1854993"/>
      </dsp:txXfrm>
    </dsp:sp>
    <dsp:sp modelId="{1BCF3877-570C-45DA-9478-B7F35B6B9980}">
      <dsp:nvSpPr>
        <dsp:cNvPr id="0" name=""/>
        <dsp:cNvSpPr/>
      </dsp:nvSpPr>
      <dsp:spPr>
        <a:xfrm>
          <a:off x="2076432" y="2165600"/>
          <a:ext cx="3091656" cy="1854993"/>
        </a:xfrm>
        <a:prstGeom prst="rect">
          <a:avLst/>
        </a:prstGeom>
        <a:gradFill flip="none" rotWithShape="0">
          <a:gsLst>
            <a:gs pos="0">
              <a:srgbClr val="FFCC99">
                <a:shade val="30000"/>
                <a:satMod val="115000"/>
              </a:srgbClr>
            </a:gs>
            <a:gs pos="50000">
              <a:srgbClr val="FFCC99">
                <a:shade val="67500"/>
                <a:satMod val="115000"/>
              </a:srgbClr>
            </a:gs>
            <a:gs pos="100000">
              <a:srgbClr val="FFCC99">
                <a:shade val="100000"/>
                <a:satMod val="115000"/>
              </a:srgbClr>
            </a:gs>
          </a:gsLst>
          <a:path path="circle">
            <a:fillToRect l="100000" t="100000"/>
          </a:path>
          <a:tileRect r="-100000" b="-100000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обеспечение деятельности МУ «Финансово – расчетного учреждения» Медведовского сельского поселения Тимашевского района» - 2796,2 тыс. рублей.</a:t>
          </a:r>
          <a:endParaRPr lang="ru-RU" sz="1800" kern="1200" dirty="0"/>
        </a:p>
      </dsp:txBody>
      <dsp:txXfrm>
        <a:off x="2076432" y="2165600"/>
        <a:ext cx="3091656" cy="18549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FE14A-16AB-4C40-A7D8-3F677DBFF089}" type="datetimeFigureOut">
              <a:rPr lang="ru-RU" smtClean="0"/>
              <a:pPr/>
              <a:t>10.12.2014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2EAA1-4B8A-4329-A86F-FE349EDDC6F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85505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A5BB7-EDD2-4B8D-93DB-AF0055258AEF}" type="datetimeFigureOut">
              <a:rPr lang="ru-RU" smtClean="0"/>
              <a:pPr/>
              <a:t>10.12.2014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36A899-0740-419B-AA5C-A78CCC995C5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53110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Полилиния 8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0" name="Полилиния 9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1" name="Полилиния 10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2" name="Полилиния 11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3" name="Полилиния 12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4" name="Полилиния 13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5" name="Полилиния 14"/>
          <p:cNvSpPr/>
          <p:nvPr/>
        </p:nvSpPr>
        <p:spPr>
          <a:xfrm>
            <a:off x="-8468" y="-8468"/>
            <a:ext cx="863825" cy="5698067"/>
          </a:xfrm>
          <a:custGeom>
            <a:avLst/>
            <a:gdLst>
              <a:gd name="connsiteX0" fmla="*/ 0 w 863600"/>
              <a:gd name="connsiteY0" fmla="*/ 8467 h 5698067"/>
              <a:gd name="connsiteX1" fmla="*/ 863600 w 863600"/>
              <a:gd name="connsiteY1" fmla="*/ 0 h 5698067"/>
              <a:gd name="connsiteX2" fmla="*/ 863600 w 863600"/>
              <a:gd name="connsiteY2" fmla="*/ 16934 h 5698067"/>
              <a:gd name="connsiteX3" fmla="*/ 0 w 863600"/>
              <a:gd name="connsiteY3" fmla="*/ 5698067 h 5698067"/>
              <a:gd name="connsiteX4" fmla="*/ 0 w 863600"/>
              <a:gd name="connsiteY4" fmla="*/ 8467 h 5698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600" h="5698067">
                <a:moveTo>
                  <a:pt x="0" y="8467"/>
                </a:moveTo>
                <a:lnTo>
                  <a:pt x="863600" y="0"/>
                </a:lnTo>
                <a:lnTo>
                  <a:pt x="863600" y="16934"/>
                </a:lnTo>
                <a:lnTo>
                  <a:pt x="0" y="5698067"/>
                </a:lnTo>
                <a:lnTo>
                  <a:pt x="0" y="8467"/>
                </a:ln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6" name="Полилиния 15"/>
          <p:cNvSpPr/>
          <p:nvPr/>
        </p:nvSpPr>
        <p:spPr>
          <a:xfrm>
            <a:off x="10374369" y="3589868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460" y="2404534"/>
            <a:ext cx="776895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460" y="4050834"/>
            <a:ext cx="776895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57727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ние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2" y="609600"/>
            <a:ext cx="8598907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512" y="4470400"/>
            <a:ext cx="8598907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65848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редло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1577" y="609600"/>
            <a:ext cx="809624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512" y="4470400"/>
            <a:ext cx="8598907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Текст 9"/>
          <p:cNvSpPr>
            <a:spLocks noGrp="1"/>
          </p:cNvSpPr>
          <p:nvPr>
            <p:ph type="body" sz="quarter" idx="13"/>
          </p:nvPr>
        </p:nvSpPr>
        <p:spPr>
          <a:xfrm>
            <a:off x="1366495" y="3632200"/>
            <a:ext cx="722640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Надпись 19"/>
          <p:cNvSpPr txBox="1"/>
          <p:nvPr/>
        </p:nvSpPr>
        <p:spPr>
          <a:xfrm>
            <a:off x="542011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l" defTabSz="914400">
              <a:buNone/>
            </a:pPr>
            <a:r>
              <a:rPr lang="ru-RU" sz="8000" b="0" i="0" baseline="0" dirty="0" smtClean="0"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  <a:ea typeface="+mn-ea"/>
                <a:cs typeface="+mn-cs"/>
              </a:rPr>
              <a:t>"</a:t>
            </a:r>
            <a:endParaRPr lang="ru-RU" sz="8000" b="0" i="0" baseline="0" dirty="0">
              <a:solidFill>
                <a:srgbClr val="90C226">
                  <a:lumMod val="60000"/>
                  <a:lumOff val="40000"/>
                </a:srgbClr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22" name="Надпись 21"/>
          <p:cNvSpPr txBox="1"/>
          <p:nvPr/>
        </p:nvSpPr>
        <p:spPr>
          <a:xfrm>
            <a:off x="8895327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8000" b="0" cap="all" baseline="0">
                <a:ln w="3175" cmpd="sng">
                  <a:noFill/>
                </a:ln>
                <a:effectLst/>
                <a:latin typeface="Arial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l" defTabSz="914400">
              <a:buNone/>
            </a:pPr>
            <a:r>
              <a:rPr lang="ru-RU" sz="8000" b="0" i="0" dirty="0" smtClean="0">
                <a:solidFill>
                  <a:srgbClr val="90C226">
                    <a:lumMod val="60000"/>
                    <a:lumOff val="40000"/>
                  </a:srgbClr>
                </a:solidFill>
                <a:latin typeface="Trebuchet MS"/>
                <a:ea typeface="+mn-ea"/>
                <a:cs typeface="+mn-cs"/>
              </a:rPr>
              <a:t>"</a:t>
            </a:r>
            <a:endParaRPr lang="ru-RU" sz="8000" b="0" i="0" dirty="0">
              <a:solidFill>
                <a:srgbClr val="90C226">
                  <a:lumMod val="60000"/>
                  <a:lumOff val="40000"/>
                </a:srgbClr>
              </a:solidFill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9817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Именная карточ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2" y="1931988"/>
            <a:ext cx="8598907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512" y="4527448"/>
            <a:ext cx="8598907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96703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менная карточка с предло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1577" y="609600"/>
            <a:ext cx="809624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512" y="4527448"/>
            <a:ext cx="8598907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Текст 9"/>
          <p:cNvSpPr>
            <a:spLocks noGrp="1"/>
          </p:cNvSpPr>
          <p:nvPr>
            <p:ph type="body" sz="quarter" idx="13"/>
          </p:nvPr>
        </p:nvSpPr>
        <p:spPr>
          <a:xfrm>
            <a:off x="677509" y="4013200"/>
            <a:ext cx="8598908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Надпись 23"/>
          <p:cNvSpPr txBox="1"/>
          <p:nvPr/>
        </p:nvSpPr>
        <p:spPr>
          <a:xfrm>
            <a:off x="542011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l" defTabSz="914400">
              <a:buNone/>
            </a:pPr>
            <a:r>
              <a:rPr lang="ru-RU" sz="8000" b="0" i="0" baseline="0" dirty="0" smtClean="0"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  <a:ea typeface="+mn-ea"/>
                <a:cs typeface="+mn-cs"/>
              </a:rPr>
              <a:t>"</a:t>
            </a:r>
            <a:endParaRPr lang="ru-RU" sz="8000" b="0" i="0" baseline="0" dirty="0">
              <a:solidFill>
                <a:srgbClr val="90C226">
                  <a:lumMod val="60000"/>
                  <a:lumOff val="40000"/>
                </a:srgbClr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25" name="Надпись 24"/>
          <p:cNvSpPr txBox="1"/>
          <p:nvPr/>
        </p:nvSpPr>
        <p:spPr>
          <a:xfrm>
            <a:off x="8895327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8000" b="0" cap="all" baseline="0">
                <a:ln w="3175" cmpd="sng">
                  <a:noFill/>
                </a:ln>
                <a:effectLst/>
                <a:latin typeface="Arial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l" defTabSz="914400">
              <a:buNone/>
            </a:pPr>
            <a:r>
              <a:rPr lang="ru-RU" sz="8000" b="0" i="0" dirty="0" smtClean="0">
                <a:solidFill>
                  <a:srgbClr val="90C226">
                    <a:lumMod val="60000"/>
                    <a:lumOff val="40000"/>
                  </a:srgbClr>
                </a:solidFill>
                <a:latin typeface="Trebuchet MS"/>
                <a:ea typeface="+mn-ea"/>
                <a:cs typeface="+mn-cs"/>
              </a:rPr>
              <a:t>"</a:t>
            </a:r>
            <a:endParaRPr lang="ru-RU" sz="8000" b="0" i="0" dirty="0">
              <a:solidFill>
                <a:srgbClr val="90C226">
                  <a:lumMod val="60000"/>
                  <a:lumOff val="40000"/>
                </a:srgbClr>
              </a:solidFill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7398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978" y="609600"/>
            <a:ext cx="8590440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512" y="4527448"/>
            <a:ext cx="8598907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Текст 9"/>
          <p:cNvSpPr>
            <a:spLocks noGrp="1"/>
          </p:cNvSpPr>
          <p:nvPr>
            <p:ph type="body" sz="quarter" idx="13"/>
          </p:nvPr>
        </p:nvSpPr>
        <p:spPr>
          <a:xfrm>
            <a:off x="677509" y="4013200"/>
            <a:ext cx="8598908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1704312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508095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969749" y="609600"/>
            <a:ext cx="130508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77511" y="609600"/>
            <a:ext cx="7061989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29164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56283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2" y="2700868"/>
            <a:ext cx="8598907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512" y="4527448"/>
            <a:ext cx="8598907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77949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7511" y="2160589"/>
            <a:ext cx="418512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91296" y="2160590"/>
            <a:ext cx="418512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87616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5922" y="2160983"/>
            <a:ext cx="41867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75922" y="2737246"/>
            <a:ext cx="418671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89709" y="2160983"/>
            <a:ext cx="418670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89710" y="2737246"/>
            <a:ext cx="418670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50331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1" y="609600"/>
            <a:ext cx="8598907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95165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97867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0" y="1498604"/>
            <a:ext cx="385553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1701" y="514925"/>
            <a:ext cx="451471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7510" y="2777069"/>
            <a:ext cx="385553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2162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1" y="4800600"/>
            <a:ext cx="8598906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677511" y="609600"/>
            <a:ext cx="8598907" cy="384571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7511" y="5367338"/>
            <a:ext cx="8598906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90783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Полилиния 8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0" name="Полилиния 9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1" name="Полилиния 10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2" name="Полилиния 11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3" name="Полилиния 12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4" name="Полилиния 13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5" name="Полилиния 14"/>
          <p:cNvSpPr/>
          <p:nvPr/>
        </p:nvSpPr>
        <p:spPr>
          <a:xfrm>
            <a:off x="10374369" y="3589868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6" name="Полилиния 15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1" y="609600"/>
            <a:ext cx="8598907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511" y="2160590"/>
            <a:ext cx="8598907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207010" y="6041363"/>
            <a:ext cx="912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1F0EC-4F60-4544-9956-271209A740FE}" type="datetimeFigureOut">
              <a:rPr lang="ru-RU" smtClean="0"/>
              <a:pPr/>
              <a:t>10.12.2014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677511" y="6041363"/>
            <a:ext cx="62992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92901" y="6041363"/>
            <a:ext cx="683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5419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85901" y="947814"/>
            <a:ext cx="6584372" cy="4938280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89396" y="5481714"/>
            <a:ext cx="9040090" cy="1101437"/>
          </a:xfrm>
          <a:noFill/>
          <a:ln>
            <a:noFill/>
          </a:ln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 Медведовского сельского поселения Тимашевского района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3"/>
          <p:cNvSpPr txBox="1">
            <a:spLocks/>
          </p:cNvSpPr>
          <p:nvPr/>
        </p:nvSpPr>
        <p:spPr>
          <a:xfrm>
            <a:off x="7599729" y="1573511"/>
            <a:ext cx="1908463" cy="62569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2pPr>
            <a:lvl3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3pPr>
            <a:lvl4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4pPr>
            <a:lvl5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5pPr>
            <a:lvl6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6pPr>
            <a:lvl7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7pPr>
            <a:lvl8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8pPr>
            <a:lvl9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2015 год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3"/>
          <p:cNvSpPr txBox="1">
            <a:spLocks/>
          </p:cNvSpPr>
          <p:nvPr/>
        </p:nvSpPr>
        <p:spPr>
          <a:xfrm>
            <a:off x="7599730" y="634965"/>
            <a:ext cx="1908463" cy="62569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2pPr>
            <a:lvl3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3pPr>
            <a:lvl4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4pPr>
            <a:lvl5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5pPr>
            <a:lvl6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6pPr>
            <a:lvl7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7pPr>
            <a:lvl8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8pPr>
            <a:lvl9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Проект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79509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Прямоугольник 2"/>
          <p:cNvSpPr>
            <a:spLocks noGrp="1" noChangeArrowheads="1"/>
          </p:cNvSpPr>
          <p:nvPr>
            <p:ph type="title"/>
          </p:nvPr>
        </p:nvSpPr>
        <p:spPr>
          <a:xfrm>
            <a:off x="605307" y="193184"/>
            <a:ext cx="8834907" cy="515154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 defTabSz="457200">
              <a:spcBef>
                <a:spcPts val="1"/>
              </a:spcBef>
              <a:buNone/>
            </a:pPr>
            <a:r>
              <a:rPr lang="ru-RU" sz="2400" b="1" i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Структура основных видов доходов на 2015 год.</a:t>
            </a:r>
            <a:endParaRPr lang="ru-RU" sz="2400" b="1" i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idx="1"/>
          </p:nvPr>
        </p:nvGraphicFramePr>
        <p:xfrm>
          <a:off x="4760913" y="180304"/>
          <a:ext cx="4511876" cy="6310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Текст 9"/>
          <p:cNvSpPr>
            <a:spLocks noGrp="1"/>
          </p:cNvSpPr>
          <p:nvPr>
            <p:ph type="body" sz="half" idx="2"/>
          </p:nvPr>
        </p:nvSpPr>
        <p:spPr>
          <a:xfrm>
            <a:off x="677510" y="695459"/>
            <a:ext cx="3855532" cy="4666059"/>
          </a:xfrm>
        </p:spPr>
        <p:txBody>
          <a:bodyPr anchor="ctr">
            <a:normAutofit/>
          </a:bodyPr>
          <a:lstStyle/>
          <a:p>
            <a:r>
              <a:rPr lang="ru-RU" sz="1800" dirty="0" smtClean="0"/>
              <a:t>В структуре доходов основная сумма поступлений  - 94,35% в 2015 году запланирована от пяти доходных источников: налога на доходы физических – 36,37%, земельного налога – 36,74%, акцизы на нефтепродукты – 10,81%, аренда земли – 5,3%, налог на имущество физических лиц – 5,13%.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2481714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Прямоугольник 2"/>
          <p:cNvSpPr>
            <a:spLocks noGrp="1" noChangeArrowheads="1"/>
          </p:cNvSpPr>
          <p:nvPr>
            <p:ph type="title"/>
          </p:nvPr>
        </p:nvSpPr>
        <p:spPr>
          <a:xfrm>
            <a:off x="677511" y="270164"/>
            <a:ext cx="8598907" cy="540327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pPr lvl="1" algn="ctr" defTabSz="457200" rtl="0">
              <a:spcBef>
                <a:spcPts val="1"/>
              </a:spcBef>
            </a:pPr>
            <a:r>
              <a:rPr lang="ru-RU" sz="2200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200" b="1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Налог на доходы физических лиц</a:t>
            </a:r>
            <a:r>
              <a:rPr lang="ru-RU" sz="1400" dirty="0" smtClean="0">
                <a:solidFill>
                  <a:srgbClr val="002060"/>
                </a:solidFill>
                <a:latin typeface="+mn-lt"/>
              </a:rPr>
              <a:t/>
            </a:r>
            <a:br>
              <a:rPr lang="ru-RU" sz="1400" dirty="0" smtClean="0">
                <a:solidFill>
                  <a:srgbClr val="002060"/>
                </a:solidFill>
                <a:latin typeface="+mn-lt"/>
              </a:rPr>
            </a:br>
            <a:endParaRPr lang="ru-RU" sz="2800" b="0" i="0" dirty="0">
              <a:solidFill>
                <a:srgbClr val="00206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03427" name="Прямоугольник 3"/>
          <p:cNvSpPr>
            <a:spLocks noGrp="1" noChangeArrowheads="1"/>
          </p:cNvSpPr>
          <p:nvPr>
            <p:ph idx="1"/>
          </p:nvPr>
        </p:nvSpPr>
        <p:spPr>
          <a:xfrm>
            <a:off x="677511" y="1143000"/>
            <a:ext cx="8598907" cy="1891145"/>
          </a:xfrm>
        </p:spPr>
        <p:txBody>
          <a:bodyPr/>
          <a:lstStyle/>
          <a:p>
            <a:pPr indent="34290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В 2015 году предусматривается поступление налога на доходы физических лиц в сумме 14156,0 тыс. рублей, что составляет 105% к уточнённому бюджетному назначению на 2014 год. </a:t>
            </a:r>
          </a:p>
          <a:p>
            <a:pPr indent="34290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В основу расчёта поступлений принят прогноз динамики  налоговой базы по налогу на доходы физических лиц, в том числе фонда оплаты труда с учётом резервов по заработной плате.</a:t>
            </a:r>
          </a:p>
          <a:p>
            <a:pPr marL="342900" indent="-342900" algn="l" defTabSz="457200"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/>
              <a:buChar char=""/>
            </a:pPr>
            <a:endParaRPr lang="ru-RU" sz="1800" b="0" i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xmlns="" val="2171397280"/>
              </p:ext>
            </p:extLst>
          </p:nvPr>
        </p:nvGraphicFramePr>
        <p:xfrm>
          <a:off x="1377373" y="3106882"/>
          <a:ext cx="6758709" cy="3623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004100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Прямоугольник 2"/>
          <p:cNvSpPr>
            <a:spLocks noGrp="1" noChangeArrowheads="1"/>
          </p:cNvSpPr>
          <p:nvPr>
            <p:ph type="title"/>
          </p:nvPr>
        </p:nvSpPr>
        <p:spPr>
          <a:xfrm>
            <a:off x="677511" y="206842"/>
            <a:ext cx="8598907" cy="562377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pPr algn="ctr">
              <a:spcBef>
                <a:spcPts val="1"/>
              </a:spcBef>
            </a:pPr>
            <a:r>
              <a:rPr lang="ru-RU" sz="2200" b="1" dirty="0" smtClean="0">
                <a:solidFill>
                  <a:srgbClr val="002060"/>
                </a:solidFill>
                <a:latin typeface="+mn-lt"/>
              </a:rPr>
              <a:t>Акцизы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3600" b="0" i="0" dirty="0">
              <a:solidFill>
                <a:srgbClr val="90C226"/>
              </a:solidFill>
              <a:latin typeface="Trebuchet MS"/>
              <a:ea typeface="+mj-ea"/>
              <a:cs typeface="+mj-cs"/>
            </a:endParaRPr>
          </a:p>
        </p:txBody>
      </p:sp>
      <p:sp>
        <p:nvSpPr>
          <p:cNvPr id="104451" name="Прямоугольник 3"/>
          <p:cNvSpPr>
            <a:spLocks noGrp="1" noChangeArrowheads="1"/>
          </p:cNvSpPr>
          <p:nvPr>
            <p:ph idx="1"/>
          </p:nvPr>
        </p:nvSpPr>
        <p:spPr>
          <a:xfrm>
            <a:off x="677511" y="769219"/>
            <a:ext cx="8598907" cy="3335190"/>
          </a:xfrm>
        </p:spPr>
        <p:txBody>
          <a:bodyPr>
            <a:no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Проект бюджета на 2015 год по акцизам на подакцизные товары (продукцию) составляет 4206,9 тыс. рублей, что составляет 78,9 % к уточнённому бюджетному назначению на 2014 год. 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Прогнозируемая сумма поступления акцизов на 2015 год планируется, исходя из дифференцированного норматива отчисления на автомобильный и прямогонный бензин, дизельное топливо, моторные масла для  дизельных и (или) карбюраторных (инжекторных) двигателей производимых на территории Российской Федерации, в бюджет поселения, предусмотренном проектом Закона Краснодарского края «О краевом бюджете на 2015 год и плановый период 2016 и 2017 годов».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Низкий темп роста по акцизам на 2015 год обусловлен снижением норматива распределения доходов от акцизов на автомобильный и прямогонный бензин, дизельное топливо, моторные масла для  дизельных и (или) карбюраторных (инжекторных) двигателей. </a:t>
            </a:r>
          </a:p>
          <a:p>
            <a:pPr marL="342900" indent="-342900" algn="l" defTabSz="457200"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/>
              <a:buChar char=""/>
            </a:pPr>
            <a:endParaRPr lang="ru-RU" sz="1600" b="0" i="0" dirty="0">
              <a:solidFill>
                <a:schemeClr val="tx1">
                  <a:lumMod val="75000"/>
                </a:schemeClr>
              </a:solidFill>
              <a:latin typeface="Trebuchet MS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1584755531"/>
              </p:ext>
            </p:extLst>
          </p:nvPr>
        </p:nvGraphicFramePr>
        <p:xfrm>
          <a:off x="1377373" y="4031673"/>
          <a:ext cx="6758709" cy="2698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0946262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Прямоугольник 2"/>
          <p:cNvSpPr>
            <a:spLocks noGrp="1" noChangeArrowheads="1"/>
          </p:cNvSpPr>
          <p:nvPr>
            <p:ph type="title"/>
          </p:nvPr>
        </p:nvSpPr>
        <p:spPr>
          <a:xfrm>
            <a:off x="677511" y="609600"/>
            <a:ext cx="8598907" cy="755561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>
              <a:spcBef>
                <a:spcPts val="1"/>
              </a:spcBef>
            </a:pPr>
            <a:r>
              <a:rPr lang="ru-RU" sz="2000" b="1" dirty="0" smtClean="0">
                <a:solidFill>
                  <a:srgbClr val="002060"/>
                </a:solidFill>
                <a:latin typeface="+mn-lt"/>
              </a:rPr>
              <a:t>Единый сельскохозяйственный налог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b="0" i="0" dirty="0">
              <a:solidFill>
                <a:srgbClr val="90C226"/>
              </a:solidFill>
              <a:latin typeface="Trebuchet MS"/>
              <a:ea typeface="+mj-ea"/>
              <a:cs typeface="+mj-cs"/>
            </a:endParaRPr>
          </a:p>
        </p:txBody>
      </p:sp>
      <p:sp>
        <p:nvSpPr>
          <p:cNvPr id="105475" name="Прямоугольник 3"/>
          <p:cNvSpPr>
            <a:spLocks noGrp="1" noChangeArrowheads="1"/>
          </p:cNvSpPr>
          <p:nvPr>
            <p:ph idx="1"/>
          </p:nvPr>
        </p:nvSpPr>
        <p:spPr>
          <a:xfrm>
            <a:off x="677511" y="1365161"/>
            <a:ext cx="8598907" cy="2183701"/>
          </a:xfrm>
        </p:spPr>
        <p:txBody>
          <a:bodyPr/>
          <a:lstStyle/>
          <a:p>
            <a:pPr indent="34290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Проект  бюджета  на  2015  год  по  единому сельскохозяйственному налогу составляет  1100,0 тыс. рублей, или 85,9 % к уточнённому бюджетному назначению на 2014 год.</a:t>
            </a:r>
          </a:p>
          <a:p>
            <a:pPr indent="34290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Снижение объемов поступления по данному виду дохода обусловлено предоставленными данными хозяйствующих субъектов сельхозтоваропроизводителей  Медведовского сельского поселения Тимашевского района.</a:t>
            </a:r>
          </a:p>
          <a:p>
            <a:pPr marL="342900" indent="-342900" algn="l" defTabSz="457200"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None/>
            </a:pPr>
            <a:endParaRPr lang="ru-RU" sz="1800" b="0" i="0" dirty="0">
              <a:solidFill>
                <a:schemeClr val="tx1">
                  <a:lumMod val="75000"/>
                </a:schemeClr>
              </a:solidFill>
              <a:latin typeface="Trebuchet MS"/>
              <a:ea typeface="+mn-ea"/>
              <a:cs typeface="+mn-cs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266908603"/>
              </p:ext>
            </p:extLst>
          </p:nvPr>
        </p:nvGraphicFramePr>
        <p:xfrm>
          <a:off x="1377373" y="3548862"/>
          <a:ext cx="6758709" cy="31817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128892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Прямоугольник 2"/>
          <p:cNvSpPr>
            <a:spLocks noGrp="1" noChangeArrowheads="1"/>
          </p:cNvSpPr>
          <p:nvPr>
            <p:ph type="title"/>
          </p:nvPr>
        </p:nvSpPr>
        <p:spPr>
          <a:xfrm>
            <a:off x="677511" y="235527"/>
            <a:ext cx="8598907" cy="755561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>
              <a:spcBef>
                <a:spcPts val="1"/>
              </a:spcBef>
            </a:pPr>
            <a:r>
              <a:rPr lang="ru-RU" sz="2000" b="1" dirty="0" smtClean="0">
                <a:solidFill>
                  <a:srgbClr val="002060"/>
                </a:solidFill>
                <a:latin typeface="+mn-lt"/>
              </a:rPr>
              <a:t>Налог на имущество физических лиц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+mn-lt"/>
              </a:rPr>
            </a:br>
            <a:endParaRPr lang="ru-RU" sz="2000" b="0" i="0" dirty="0">
              <a:solidFill>
                <a:srgbClr val="002060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06499" name="Прямоугольник 3"/>
          <p:cNvSpPr>
            <a:spLocks noGrp="1" noChangeArrowheads="1"/>
          </p:cNvSpPr>
          <p:nvPr>
            <p:ph idx="1"/>
          </p:nvPr>
        </p:nvSpPr>
        <p:spPr>
          <a:xfrm>
            <a:off x="677511" y="991088"/>
            <a:ext cx="8598907" cy="2687294"/>
          </a:xfrm>
        </p:spPr>
        <p:txBody>
          <a:bodyPr>
            <a:normAutofit fontScale="92500" lnSpcReduction="10000"/>
          </a:bodyPr>
          <a:lstStyle/>
          <a:p>
            <a:pPr indent="342900" algn="just">
              <a:buNone/>
            </a:pPr>
            <a:r>
              <a:rPr lang="ru-RU" dirty="0">
                <a:solidFill>
                  <a:schemeClr val="tx1"/>
                </a:solidFill>
              </a:rPr>
              <a:t>Проект  бюджета  на  2015  год  по налогу на имущество физических лиц  составляет  2000,0 тыс. рублей, или 110,2% к уточнённому бюджетному назначению на 2014год. </a:t>
            </a:r>
          </a:p>
          <a:p>
            <a:pPr indent="342900" algn="just">
              <a:buNone/>
            </a:pPr>
            <a:r>
              <a:rPr lang="ru-RU" dirty="0">
                <a:solidFill>
                  <a:schemeClr val="tx1"/>
                </a:solidFill>
              </a:rPr>
              <a:t>Расчет подготовлен на основании действующих ставок  и инвентаризационной стоимости имущества, предоставленной филиалом ГУП Крайтехинвентаризация» краевое БТИ по Тимашевскому району, ФГУП «Ростехинвентаризация – Федеральное БТИ, с учетом предоставляемых налоговых льгот, установленных решением Совета Медведовского сельского поселения Тимашевского района  «Об установлении налога на имущество физических лиц на территории Медведовского сельского поселения Тимашевского района».</a:t>
            </a:r>
          </a:p>
          <a:p>
            <a:pPr marL="342900" indent="-342900" algn="l" defTabSz="457200"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/>
              <a:buChar char=""/>
            </a:pP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4085607244"/>
              </p:ext>
            </p:extLst>
          </p:nvPr>
        </p:nvGraphicFramePr>
        <p:xfrm>
          <a:off x="1377373" y="3548862"/>
          <a:ext cx="6758709" cy="31817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607905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Прямоугольник 2"/>
          <p:cNvSpPr>
            <a:spLocks noGrp="1" noChangeArrowheads="1"/>
          </p:cNvSpPr>
          <p:nvPr>
            <p:ph type="title"/>
          </p:nvPr>
        </p:nvSpPr>
        <p:spPr>
          <a:xfrm>
            <a:off x="677512" y="283336"/>
            <a:ext cx="8598907" cy="506373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>
              <a:spcBef>
                <a:spcPts val="1"/>
              </a:spcBef>
            </a:pPr>
            <a:r>
              <a:rPr lang="ru-RU" sz="2200" b="1" dirty="0" smtClean="0">
                <a:solidFill>
                  <a:srgbClr val="002060"/>
                </a:solidFill>
                <a:latin typeface="+mn-lt"/>
              </a:rPr>
              <a:t>Земельный налог</a:t>
            </a:r>
            <a:endParaRPr lang="ru-RU" sz="4000" b="0" i="0" dirty="0">
              <a:solidFill>
                <a:srgbClr val="90C226"/>
              </a:solidFill>
              <a:latin typeface="Trebuchet MS"/>
              <a:ea typeface="+mj-ea"/>
              <a:cs typeface="+mj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77512" y="789709"/>
            <a:ext cx="8598907" cy="2452255"/>
          </a:xfrm>
        </p:spPr>
        <p:txBody>
          <a:bodyPr anchor="t"/>
          <a:lstStyle/>
          <a:p>
            <a:pPr indent="457200" algn="just"/>
            <a:r>
              <a:rPr lang="ru-RU" dirty="0" smtClean="0">
                <a:solidFill>
                  <a:schemeClr val="tx1"/>
                </a:solidFill>
              </a:rPr>
              <a:t>Проект  бюджета  на  2015  год  по   земельному налогу составляет  14300,0 тыс. рублей, или 106,5% к уточнённому бюджетному назначению на 2014 год. </a:t>
            </a:r>
          </a:p>
          <a:p>
            <a:pPr indent="457200" algn="just"/>
            <a:r>
              <a:rPr lang="ru-RU" dirty="0" smtClean="0">
                <a:solidFill>
                  <a:schemeClr val="tx1"/>
                </a:solidFill>
              </a:rPr>
              <a:t>Расчёт подготовлен на основании действующих ставок в разрезе категорий земель, с учётом результатов переоценки кадастровой стоимости земель населенных пунктов и удельных показателей кадастровой стоимости земли и с учетом предоставляемых налоговых льгот, установленных решением Совета Медведовского сельского поселения Тимашевского района « Об установлении земельного налога на территории Медведовского сельского поселения Тимашевского района».</a:t>
            </a:r>
          </a:p>
          <a:p>
            <a:endParaRPr lang="ru-RU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1941523638"/>
              </p:ext>
            </p:extLst>
          </p:nvPr>
        </p:nvGraphicFramePr>
        <p:xfrm>
          <a:off x="1377373" y="3241964"/>
          <a:ext cx="6758709" cy="3488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223774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2" y="266700"/>
            <a:ext cx="8598907" cy="502227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+mn-lt"/>
              </a:rPr>
              <a:t>Арендная плата за землю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512" y="768927"/>
            <a:ext cx="8598907" cy="2936091"/>
          </a:xfrm>
        </p:spPr>
        <p:txBody>
          <a:bodyPr anchor="t">
            <a:normAutofit lnSpcReduction="10000"/>
          </a:bodyPr>
          <a:lstStyle/>
          <a:p>
            <a:pPr indent="457200" algn="just"/>
            <a:r>
              <a:rPr lang="ru-RU" dirty="0" smtClean="0">
                <a:solidFill>
                  <a:schemeClr val="tx1"/>
                </a:solidFill>
              </a:rPr>
              <a:t>Проект  бюджета  на  2015  год  по  арендной  плате  за землю составляет  2063,0 тыс. рублей, или 100,4% к уточнённому бюджетному назначению на 2014 год.</a:t>
            </a:r>
            <a:endParaRPr lang="ru-RU" b="1" dirty="0" smtClean="0">
              <a:solidFill>
                <a:schemeClr val="tx1"/>
              </a:solidFill>
            </a:endParaRPr>
          </a:p>
          <a:p>
            <a:pPr indent="457200" algn="just"/>
            <a:r>
              <a:rPr lang="ru-RU" dirty="0" smtClean="0">
                <a:solidFill>
                  <a:schemeClr val="tx1"/>
                </a:solidFill>
              </a:rPr>
              <a:t>Проект бюджета подготовлен на основании порядка определения размера арендной платы, установленных правовыми актами Российской Федерации, Краснодарского края, с учётом применения уровня инфляции, сведений кадастра и картографии о площадях земельных участков, отдела земельных и имущественных отношений МО Тимашевский район, о наличии фонда перераспределения земель, находящихся в собственности и о состоянии задолженности. Учтено состояние фонда перераспределения земель и сведения о переоформлении земель с права постоянного (бессрочного) пользования в собственность юридическими лицами.</a:t>
            </a:r>
          </a:p>
          <a:p>
            <a:pPr indent="-457200"/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257680820"/>
              </p:ext>
            </p:extLst>
          </p:nvPr>
        </p:nvGraphicFramePr>
        <p:xfrm>
          <a:off x="1377374" y="3429000"/>
          <a:ext cx="6654800" cy="3301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2" y="110836"/>
            <a:ext cx="8598907" cy="1042555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anchor="t">
            <a:normAutofit fontScale="90000"/>
          </a:bodyPr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  <a:latin typeface="+mn-lt"/>
              </a:rPr>
              <a:t>Доходы от сдачи в аренду имущества, находящегося в муниципальной собственности Медведовского сельского поселения Тимашевского района</a:t>
            </a:r>
            <a:endParaRPr lang="ru-RU" sz="2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512" y="1153391"/>
            <a:ext cx="8598907" cy="2414935"/>
          </a:xfrm>
        </p:spPr>
        <p:txBody>
          <a:bodyPr anchor="t"/>
          <a:lstStyle/>
          <a:p>
            <a:pPr indent="457200" algn="just"/>
            <a:r>
              <a:rPr lang="ru-RU" dirty="0" smtClean="0">
                <a:solidFill>
                  <a:schemeClr val="tx1"/>
                </a:solidFill>
              </a:rPr>
              <a:t>Объём поступлений доходов от сдачи в аренду имущества, находящегося в муниципальной собственности Медведовского сельского поселения Тимашевского района на 2015 год, предусматривается в сумме 500,0 тыс. рублей, что составляет 87,3% к уточнённому бюджетному назначению на 2014 год.</a:t>
            </a:r>
          </a:p>
          <a:p>
            <a:pPr indent="457200" algn="just"/>
            <a:r>
              <a:rPr lang="ru-RU" dirty="0" smtClean="0">
                <a:solidFill>
                  <a:schemeClr val="tx1"/>
                </a:solidFill>
              </a:rPr>
              <a:t>Расчет составлен по данным главных администраторов доходов на основании расчета арендной платы в соответствии с реестрами действующих договоров аренды. Снижение плановых показателей произошло за счет расторжения договора аренды  в 2014 году с ООО «Рассвет».</a:t>
            </a:r>
          </a:p>
          <a:p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3885507815"/>
              </p:ext>
            </p:extLst>
          </p:nvPr>
        </p:nvGraphicFramePr>
        <p:xfrm>
          <a:off x="1377374" y="3429000"/>
          <a:ext cx="6654800" cy="3301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2" y="609600"/>
            <a:ext cx="8598907" cy="652530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anchor="t">
            <a:no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+mn-lt"/>
              </a:rPr>
              <a:t>Доходы от продажи земли</a:t>
            </a:r>
            <a:r>
              <a:rPr lang="ru-RU" sz="2000" dirty="0" smtClean="0">
                <a:solidFill>
                  <a:srgbClr val="002060"/>
                </a:solidFill>
              </a:rPr>
              <a:t/>
            </a:r>
            <a:br>
              <a:rPr lang="ru-RU" sz="2000" dirty="0" smtClean="0">
                <a:solidFill>
                  <a:srgbClr val="002060"/>
                </a:solidFill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512" y="1519707"/>
            <a:ext cx="8598907" cy="4765183"/>
          </a:xfrm>
        </p:spPr>
        <p:txBody>
          <a:bodyPr anchor="t"/>
          <a:lstStyle/>
          <a:p>
            <a:pPr indent="457200" algn="just"/>
            <a:r>
              <a:rPr lang="ru-RU" dirty="0" smtClean="0">
                <a:solidFill>
                  <a:schemeClr val="tx1"/>
                </a:solidFill>
              </a:rPr>
              <a:t>Проект  бюджета на 2015 год по доходам от продажи земли составляет 600,0 тыс. рублей, или 113,5% к уточнённому бюджетному назначению на 2014 год. </a:t>
            </a:r>
          </a:p>
          <a:p>
            <a:pPr indent="457200" algn="just"/>
            <a:r>
              <a:rPr lang="ru-RU" dirty="0" smtClean="0">
                <a:solidFill>
                  <a:schemeClr val="tx1"/>
                </a:solidFill>
              </a:rPr>
              <a:t>Расчет поступления доходов от продажи земельных участков произведен с учетом предполагаемых заявок на выкуп земельных участков и проводимых торгов по свободным площадкам земельных участков, а также в соответствии с изменениями в законодательстве.</a:t>
            </a:r>
          </a:p>
          <a:p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3988054332"/>
              </p:ext>
            </p:extLst>
          </p:nvPr>
        </p:nvGraphicFramePr>
        <p:xfrm>
          <a:off x="1377374" y="3429000"/>
          <a:ext cx="6654800" cy="3301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Заголовок 26"/>
          <p:cNvSpPr>
            <a:spLocks noGrp="1"/>
          </p:cNvSpPr>
          <p:nvPr>
            <p:ph type="title"/>
          </p:nvPr>
        </p:nvSpPr>
        <p:spPr>
          <a:xfrm>
            <a:off x="677509" y="321972"/>
            <a:ext cx="8595279" cy="708338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anchor="t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+mn-lt"/>
              </a:rPr>
              <a:t>Безвозмездные поступления </a:t>
            </a:r>
            <a:endParaRPr lang="ru-RU" dirty="0">
              <a:solidFill>
                <a:srgbClr val="002060"/>
              </a:solidFill>
              <a:latin typeface="+mn-lt"/>
            </a:endParaRPr>
          </a:p>
        </p:txBody>
      </p:sp>
      <p:graphicFrame>
        <p:nvGraphicFramePr>
          <p:cNvPr id="31" name="Содержимое 30"/>
          <p:cNvGraphicFramePr>
            <a:graphicFrameLocks noGrp="1"/>
          </p:cNvGraphicFramePr>
          <p:nvPr>
            <p:ph idx="1"/>
          </p:nvPr>
        </p:nvGraphicFramePr>
        <p:xfrm>
          <a:off x="4799550" y="1481071"/>
          <a:ext cx="4514850" cy="4533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2929"/>
                <a:gridCol w="1071921"/>
              </a:tblGrid>
              <a:tr h="7389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Наименование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Проект бюджета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2015 год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9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Субвенции бюджетам субъектов Российской Федерации и муниципальных образований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734,8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16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На исполнение поселениями государственных полномочий по первичному воинскому учету на территориях, где отсутствуют военные комиссариаты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727,2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0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На исполнение поселениями государственных полномочий по образованию и организации деятельности административных комиссий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7,6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07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ИТОГО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734,8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" name="Текст 28"/>
          <p:cNvSpPr>
            <a:spLocks noGrp="1"/>
          </p:cNvSpPr>
          <p:nvPr>
            <p:ph type="body" sz="half" idx="2"/>
          </p:nvPr>
        </p:nvSpPr>
        <p:spPr>
          <a:xfrm>
            <a:off x="677510" y="1378039"/>
            <a:ext cx="3855532" cy="4700789"/>
          </a:xfrm>
        </p:spPr>
        <p:txBody>
          <a:bodyPr anchor="ctr"/>
          <a:lstStyle/>
          <a:p>
            <a:pPr algn="just"/>
            <a:r>
              <a:rPr lang="ru-RU" sz="1800" dirty="0" smtClean="0">
                <a:solidFill>
                  <a:srgbClr val="002060"/>
                </a:solidFill>
              </a:rPr>
              <a:t>В составе доходов местного бюджета предусматриваются безвозмездные поступления из бюджетов других уровней. Объём указанных средств, предусмотренный проектом решения, характеризуется показателями, приведенными  в таблице.</a:t>
            </a:r>
          </a:p>
          <a:p>
            <a:pPr algn="just"/>
            <a:r>
              <a:rPr lang="ru-RU" sz="1800" dirty="0" smtClean="0">
                <a:solidFill>
                  <a:srgbClr val="002060"/>
                </a:solidFill>
              </a:rPr>
              <a:t>Общая сумма безвозмездных поступлений на 2015 год составила 734,8 тыс. рублей или  94,7 % к уточнённому бюджетному назначению на 2014 год.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Прямоугольник 2"/>
          <p:cNvSpPr>
            <a:spLocks noGrp="1" noChangeArrowheads="1"/>
          </p:cNvSpPr>
          <p:nvPr>
            <p:ph type="title"/>
          </p:nvPr>
        </p:nvSpPr>
        <p:spPr>
          <a:xfrm>
            <a:off x="450761" y="206062"/>
            <a:ext cx="9362940" cy="1030310"/>
          </a:xfrm>
          <a:ln>
            <a:noFill/>
          </a:ln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2200" dirty="0" smtClean="0">
                <a:solidFill>
                  <a:srgbClr val="002060"/>
                </a:solidFill>
                <a:latin typeface="+mn-lt"/>
              </a:rPr>
              <a:t/>
            </a:r>
            <a:br>
              <a:rPr lang="ru-RU" sz="2200" dirty="0" smtClean="0">
                <a:solidFill>
                  <a:srgbClr val="002060"/>
                </a:solidFill>
                <a:latin typeface="+mn-lt"/>
              </a:rPr>
            </a:br>
            <a:r>
              <a:rPr lang="ru-RU" sz="2200" dirty="0" smtClean="0">
                <a:solidFill>
                  <a:srgbClr val="002060"/>
                </a:solidFill>
                <a:latin typeface="+mn-lt"/>
              </a:rPr>
              <a:t>Проект бюджета Медведовского сельского поселения Тимашевского района </a:t>
            </a:r>
            <a:br>
              <a:rPr lang="ru-RU" sz="2200" dirty="0" smtClean="0">
                <a:solidFill>
                  <a:srgbClr val="002060"/>
                </a:solidFill>
                <a:latin typeface="+mn-lt"/>
              </a:rPr>
            </a:br>
            <a:r>
              <a:rPr lang="ru-RU" sz="2200" dirty="0" smtClean="0">
                <a:solidFill>
                  <a:srgbClr val="002060"/>
                </a:solidFill>
                <a:latin typeface="+mn-lt"/>
              </a:rPr>
              <a:t>на 2015 год.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sz="3600" b="0" i="0" dirty="0">
              <a:solidFill>
                <a:srgbClr val="002060"/>
              </a:solidFill>
              <a:latin typeface="Trebuchet MS"/>
              <a:ea typeface="+mj-ea"/>
              <a:cs typeface="+mj-cs"/>
            </a:endParaRPr>
          </a:p>
        </p:txBody>
      </p:sp>
      <p:sp>
        <p:nvSpPr>
          <p:cNvPr id="100355" name="Прямоугольник 3"/>
          <p:cNvSpPr>
            <a:spLocks noGrp="1" noChangeArrowheads="1"/>
          </p:cNvSpPr>
          <p:nvPr>
            <p:ph idx="1"/>
          </p:nvPr>
        </p:nvSpPr>
        <p:spPr>
          <a:xfrm>
            <a:off x="257577" y="1313645"/>
            <a:ext cx="9517488" cy="5331853"/>
          </a:xfrm>
        </p:spPr>
        <p:txBody>
          <a:bodyPr>
            <a:normAutofit fontScale="32500" lnSpcReduction="20000"/>
          </a:bodyPr>
          <a:lstStyle/>
          <a:p>
            <a:pPr lvl="0" algn="ctr">
              <a:buNone/>
            </a:pPr>
            <a:endParaRPr lang="ru-RU" sz="5600" b="1" dirty="0" smtClean="0">
              <a:solidFill>
                <a:srgbClr val="002060"/>
              </a:solidFill>
            </a:endParaRPr>
          </a:p>
          <a:p>
            <a:pPr lvl="0" algn="ctr">
              <a:buNone/>
            </a:pPr>
            <a:r>
              <a:rPr lang="ru-RU" sz="5600" b="1" dirty="0" smtClean="0">
                <a:solidFill>
                  <a:srgbClr val="002060"/>
                </a:solidFill>
              </a:rPr>
              <a:t> </a:t>
            </a:r>
            <a:r>
              <a:rPr lang="ru-RU" sz="7200" b="1" dirty="0" smtClean="0">
                <a:solidFill>
                  <a:srgbClr val="002060"/>
                </a:solidFill>
              </a:rPr>
              <a:t>Доходная часть бюджета</a:t>
            </a:r>
            <a:endParaRPr lang="ru-RU" sz="7200" dirty="0" smtClean="0">
              <a:solidFill>
                <a:srgbClr val="002060"/>
              </a:solidFill>
            </a:endParaRPr>
          </a:p>
          <a:p>
            <a:pPr marL="144000" indent="0" algn="just">
              <a:lnSpc>
                <a:spcPct val="120000"/>
              </a:lnSpc>
              <a:buNone/>
            </a:pPr>
            <a:r>
              <a:rPr lang="ru-RU" sz="5500" dirty="0" smtClean="0">
                <a:solidFill>
                  <a:srgbClr val="002060"/>
                </a:solidFill>
              </a:rPr>
              <a:t>В </a:t>
            </a:r>
            <a:r>
              <a:rPr lang="ru-RU" sz="5500" dirty="0" smtClean="0">
                <a:solidFill>
                  <a:srgbClr val="002060"/>
                </a:solidFill>
              </a:rPr>
              <a:t>основу расчётов формирования доходной базы бюджета на 2015 год положены прогнозные данные по социально-экономическому развитию Медведовского сельского поселения Тимашевского района на среднесрочную перспективу в отраслевом и территориальном разрезах, индексы роста цен, заработной платы и инвестиций в основной капитал, показатели собираемости налогов в динамике за предшествующие годы, ряд других параметров, влияющих на изменение налогооблагаемой базы.</a:t>
            </a:r>
          </a:p>
          <a:p>
            <a:pPr marL="144000" indent="0" algn="just">
              <a:lnSpc>
                <a:spcPct val="120000"/>
              </a:lnSpc>
              <a:buNone/>
            </a:pPr>
            <a:r>
              <a:rPr lang="ru-RU" sz="5500" dirty="0" smtClean="0">
                <a:solidFill>
                  <a:srgbClr val="002060"/>
                </a:solidFill>
              </a:rPr>
              <a:t>Доходная база бюджета рассчитывалась исходя из норм действующего бюджетного и налогового законодательства, а также нормативно-правовых актов Медведовского сельского поселения Тимашевского района с учётом соответствующих изменений и дополнений.</a:t>
            </a:r>
          </a:p>
          <a:p>
            <a:pPr marL="144000" indent="0" algn="just">
              <a:lnSpc>
                <a:spcPct val="120000"/>
              </a:lnSpc>
              <a:buNone/>
            </a:pPr>
            <a:r>
              <a:rPr lang="ru-RU" sz="5500" dirty="0" smtClean="0">
                <a:solidFill>
                  <a:srgbClr val="002060"/>
                </a:solidFill>
              </a:rPr>
              <a:t>При разработке бюджета Медведовского сельского поселения Тимашевского района за основу взят сценарий социально-экономического развития </a:t>
            </a:r>
            <a:r>
              <a:rPr lang="ru-RU" sz="5500" dirty="0" smtClean="0">
                <a:solidFill>
                  <a:srgbClr val="002060"/>
                </a:solidFill>
              </a:rPr>
              <a:t>поселения</a:t>
            </a:r>
            <a:endParaRPr lang="ru-RU" sz="5500" b="0" i="0" dirty="0">
              <a:solidFill>
                <a:schemeClr val="tx1">
                  <a:lumMod val="75000"/>
                </a:schemeClr>
              </a:solidFill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3582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014" y="596538"/>
            <a:ext cx="8598907" cy="579120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anchor="t">
            <a:norm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+mn-lt"/>
              </a:rPr>
              <a:t>Расходная часть бюджета</a:t>
            </a:r>
            <a:endParaRPr lang="ru-RU" sz="24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sz="half" idx="1"/>
          </p:nvPr>
        </p:nvSpPr>
        <p:spPr>
          <a:xfrm>
            <a:off x="677511" y="1410789"/>
            <a:ext cx="6311118" cy="5251268"/>
          </a:xfrm>
        </p:spPr>
        <p:txBody>
          <a:bodyPr anchor="t">
            <a:normAutofit fontScale="32500" lnSpcReduction="20000"/>
          </a:bodyPr>
          <a:lstStyle/>
          <a:p>
            <a:pPr algn="just"/>
            <a:r>
              <a:rPr lang="ru-RU" sz="5500" dirty="0">
                <a:solidFill>
                  <a:schemeClr val="tx1"/>
                </a:solidFill>
              </a:rPr>
              <a:t>Проектом бюджета на 2015 год запланированы расходы в сумме 39660,7 тыс. рублей в том числе безвозмездные поступления в сумме 734,8 тыс. рублей.</a:t>
            </a:r>
          </a:p>
          <a:p>
            <a:pPr algn="just"/>
            <a:r>
              <a:rPr lang="ru-RU" sz="5500" dirty="0">
                <a:solidFill>
                  <a:schemeClr val="tx1"/>
                </a:solidFill>
              </a:rPr>
              <a:t>Расходная часть местного бюджета сформирована и представлена в программном формате на основе 12 муниципальных программ Медведовского сельского поселения Тимашевского района, разработанных в соответствии с целями социально-экономического развития Медведовского сельского поселения Тимашевского района. </a:t>
            </a:r>
          </a:p>
          <a:p>
            <a:pPr algn="just"/>
            <a:r>
              <a:rPr lang="ru-RU" sz="5500" dirty="0">
                <a:solidFill>
                  <a:schemeClr val="tx1"/>
                </a:solidFill>
              </a:rPr>
              <a:t>На реализацию в 2015 году муниципальных программ предусмотрено 29161,1 тыс. рублей (с учетом индекса – дефлятора, локально-сметных расчетов, бюджетных смет и коммерческих предложений), или 73,5 %  от  общего  объёма  расходов  местного бюджета.  </a:t>
            </a:r>
          </a:p>
          <a:p>
            <a:pPr algn="just"/>
            <a:r>
              <a:rPr lang="ru-RU" sz="5500" dirty="0">
                <a:solidFill>
                  <a:schemeClr val="tx1"/>
                </a:solidFill>
              </a:rPr>
              <a:t>Распределение   на 2015 год  бюджетных ассигнований по непрограммным  направлениям деятельности предусматривается в общей сумме 10499,6 тыс. рублей или 26,5 %  от  общего  объёма  расходов  местного бюджета.  </a:t>
            </a:r>
          </a:p>
          <a:p>
            <a:endParaRPr lang="ru-RU" sz="2900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1741775185"/>
              </p:ext>
            </p:extLst>
          </p:nvPr>
        </p:nvGraphicFramePr>
        <p:xfrm>
          <a:off x="6959101" y="2147525"/>
          <a:ext cx="4184650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19177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1" y="609600"/>
            <a:ext cx="8598907" cy="670560"/>
          </a:xfrm>
        </p:spPr>
        <p:txBody>
          <a:bodyPr>
            <a:noAutofit/>
          </a:bodyPr>
          <a:lstStyle/>
          <a:p>
            <a:r>
              <a:rPr lang="ru-RU" sz="2000" dirty="0">
                <a:latin typeface="+mn-lt"/>
              </a:rPr>
              <a:t>Объёмы бюджетных ассигнований в разрезе разделов классификации расходов местного бюджета на 2015 год 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968242" y="2756264"/>
          <a:ext cx="6918960" cy="38605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570809743"/>
              </p:ext>
            </p:extLst>
          </p:nvPr>
        </p:nvGraphicFramePr>
        <p:xfrm>
          <a:off x="200298" y="1685108"/>
          <a:ext cx="4554582" cy="3437359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3161210"/>
                <a:gridCol w="1393372"/>
              </a:tblGrid>
              <a:tr h="2438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Наименование раздела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Проект бюджета 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2015 год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3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3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Общегосударственные вопросы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13791,2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95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Национальная оборона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727,2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4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Национальная безопасность и правоохранительная деятельность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 smtClean="0">
                          <a:effectLst/>
                        </a:rPr>
                        <a:t>524,6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3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Национальная экономика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4445,9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5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Жилищно-коммунальное хозяйство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5717,7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3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Образование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114,3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3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Культура и кинематография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10216,5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3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Социальная политика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263,4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3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Физическая культура и спорт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3485,0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3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Средства массовой информации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374,9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3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Всего: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20970" algn="l"/>
                        </a:tabLst>
                      </a:pPr>
                      <a:r>
                        <a:rPr lang="ru-RU" sz="1400" dirty="0">
                          <a:effectLst/>
                        </a:rPr>
                        <a:t>39660,7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374298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2" y="609600"/>
            <a:ext cx="8598907" cy="1309352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anchor="t">
            <a:norm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+mn-lt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+mn-lt"/>
              </a:rPr>
            </a:b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Расходная часть бюджета</a:t>
            </a:r>
            <a:endParaRPr lang="ru-RU" sz="2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512" y="2021983"/>
            <a:ext cx="8598907" cy="4314423"/>
          </a:xfrm>
        </p:spPr>
        <p:txBody>
          <a:bodyPr anchor="t">
            <a:norm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Как и в предыдущие годы, основной объём расходов приходится на разделы социально-культурной сферы и предлагаются на 2015 год в сумме 14079,2 тыс. рублей, что составляет 35,5 % в структуре  общегодовых расходов. 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В 2015 году в соответствии с указами Президента Российской Федерации от 7 мая 2012 года № 597 "О мероприятиях по реализации государственной социальной политики", от 1 июня 2012 года № 761 "О Национальной стратегии действий в интересах детей на 2012 – 2017 годы", продолжится обеспечение поэтапного повышения оплаты труда работникам социальной сферы Медведовского сельского поселения и доведения средней заработной платы отдельных категорий работников бюджетной сферы до средней заработной платы по экономике.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Кроме того, предусматривается повышение оплаты труда остальным работникам бюджетной сферы с 1 октября 2015 года на 5,5 </a:t>
            </a:r>
            <a:r>
              <a:rPr lang="ru-RU" dirty="0" smtClean="0">
                <a:solidFill>
                  <a:schemeClr val="tx1"/>
                </a:solidFill>
              </a:rPr>
              <a:t>%.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241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77511" y="609601"/>
            <a:ext cx="8598907" cy="431799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«Развитие культуры»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6781799" y="1816101"/>
          <a:ext cx="2971801" cy="13842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73100" y="1115536"/>
            <a:ext cx="9067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На реализацию мероприятий муниципальной программы Медведовского сельского поселения Тимашевского района  «Развитие культуры» на 2015год предусмотрено </a:t>
            </a:r>
          </a:p>
          <a:p>
            <a:r>
              <a:rPr lang="ru-RU" dirty="0" smtClean="0"/>
              <a:t>9898,0  тыс.  рублей.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50900" y="2032000"/>
            <a:ext cx="370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Подпрограмма  «Совершенствование деятельности учреждений культуры»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1358900" y="2501900"/>
            <a:ext cx="2400300" cy="4826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9487,0 тыс. рублей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3009900"/>
            <a:ext cx="4279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1200" dirty="0" smtClean="0"/>
              <a:t> на выполнение муниципальных заданий 3 муниципальным учреждениями, подведомственными администрации Медведовского сельского поселения Тимашевского района (МУК «Медведовская СЦКС», МУК «СЦКС «Родина», МБУК «Медведовская библиотека» в сумме - 9353,1 тыс. рублей;</a:t>
            </a:r>
          </a:p>
          <a:p>
            <a:endParaRPr lang="ru-RU" sz="1200" dirty="0" smtClean="0"/>
          </a:p>
          <a:p>
            <a:pPr>
              <a:buFont typeface="Wingdings" pitchFamily="2" charset="2"/>
              <a:buChar char="Ø"/>
            </a:pPr>
            <a:r>
              <a:rPr lang="ru-RU" sz="1200" dirty="0" smtClean="0"/>
              <a:t> предоставление иной целевой субсидии на комплектование книжных фондов библиотек в сумме - 134,3 тыс. рублей.</a:t>
            </a:r>
            <a:endParaRPr lang="ru-RU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6184900" y="3098800"/>
            <a:ext cx="2095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Подпрограмма  «Старшее поколение»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6057900" y="3543300"/>
            <a:ext cx="2400300" cy="4826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58,6 тыс. рублей</a:t>
            </a:r>
            <a:endParaRPr lang="ru-RU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6070600" y="40513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1200" dirty="0" smtClean="0"/>
              <a:t> проведения мероприятий в области поддержки граждан пожилого возраста</a:t>
            </a:r>
            <a:endParaRPr lang="ru-RU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2425700" y="4686300"/>
            <a:ext cx="317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Подпрограмма  «Юбилейные и знаменательные даты»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Горизонтальный свиток 14"/>
          <p:cNvSpPr/>
          <p:nvPr/>
        </p:nvSpPr>
        <p:spPr>
          <a:xfrm>
            <a:off x="2438400" y="5118100"/>
            <a:ext cx="2400300" cy="4826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352,0 тыс. рублей</a:t>
            </a:r>
            <a:endParaRPr lang="ru-RU" sz="16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336800" y="5626101"/>
            <a:ext cx="304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1200" dirty="0" smtClean="0"/>
              <a:t> проведения мероприятий: день местного самоуправления, день станицы, поздравление детей с новым годом...</a:t>
            </a:r>
            <a:endParaRPr lang="ru-RU" sz="12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2" y="609600"/>
            <a:ext cx="8598907" cy="446468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anchor="ctr">
            <a:normAutofit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+mn-lt"/>
              </a:rPr>
              <a:t>«Развитие физической культуры и спорта»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512" y="1120463"/>
            <a:ext cx="8598907" cy="1559417"/>
          </a:xfrm>
        </p:spPr>
        <p:txBody>
          <a:bodyPr anchor="t">
            <a:no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На реализацию мероприятий муниципальной программы Медведовского сельского поселения Тимашевского района  «Развитие физической культуры и спорта» на 2015 </a:t>
            </a:r>
            <a:r>
              <a:rPr lang="ru-RU" dirty="0" smtClean="0">
                <a:solidFill>
                  <a:schemeClr val="tx1"/>
                </a:solidFill>
              </a:rPr>
              <a:t>год предусмотрено 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 Основной объём средств будет направлен на приобретение призов и подарков, а также на питание спортсменов.</a:t>
            </a: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8395773" y="1249251"/>
          <a:ext cx="2755900" cy="1444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8109397" y="3772258"/>
          <a:ext cx="3490175" cy="1327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729027" y="3352801"/>
            <a:ext cx="8598907" cy="407832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«Молодежь Медведовского сельского поселения»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6771" y="3794546"/>
            <a:ext cx="859450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На реализацию мероприятий муниципальной программы Медведовского сельского поселения Тимашевского района  «Молодежь Медведовского сельского поселения» на 2015 год предусмотрено</a:t>
            </a:r>
          </a:p>
          <a:p>
            <a:endParaRPr lang="ru-RU" dirty="0" smtClean="0"/>
          </a:p>
          <a:p>
            <a:r>
              <a:rPr lang="ru-RU" dirty="0" smtClean="0"/>
              <a:t>Основной объём средств будет направлен на приобретение призов для проведения мероприятий, финансирование временного трудоустройства несовершеннолетних граждан в возрасте от 14 до 18 лет в свободное от учебы время.</a:t>
            </a:r>
            <a:endParaRPr lang="ru-RU" dirty="0"/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2606362" y="2010714"/>
            <a:ext cx="2400300" cy="4826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124,4 тыс. рублей</a:t>
            </a:r>
            <a:endParaRPr lang="ru-RU" sz="1600" dirty="0"/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3557252" y="4416918"/>
            <a:ext cx="2400300" cy="4826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114,3 тыс. рублей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334289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77511" y="609601"/>
            <a:ext cx="8598907" cy="431799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anchor="ctr">
            <a:normAutofit/>
          </a:bodyPr>
          <a:lstStyle/>
          <a:p>
            <a:pPr lvl="0" algn="ctr" defTabSz="457200">
              <a:spcBef>
                <a:spcPct val="0"/>
              </a:spcBef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«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Обеспечение безопасности населения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»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73100" y="1115536"/>
            <a:ext cx="9067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На реализацию мероприятий муниципальной программы Медведовского сельского поселения Тимашевского района «Обеспечение безопасности населения» на 2015 год предусмотрено  524,6  тыс.  рублей.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50900" y="2032000"/>
            <a:ext cx="3708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Подпрограмма «Гражданская оборона, предупреждение и ликвидация чрезвычайных ситуаций, стихийных бедствий и их последствий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1423295" y="3029933"/>
            <a:ext cx="2400300" cy="4826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523,2 тыс. рублей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658969" y="3666723"/>
            <a:ext cx="4279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1200" dirty="0" smtClean="0"/>
              <a:t> комплекс работ по очистке водоотводных лотков – 372,1 тыс. рублей;</a:t>
            </a:r>
          </a:p>
          <a:p>
            <a:pPr>
              <a:buFont typeface="Wingdings" pitchFamily="2" charset="2"/>
              <a:buChar char="Ø"/>
            </a:pPr>
            <a:r>
              <a:rPr lang="ru-RU" sz="1200" dirty="0" smtClean="0"/>
              <a:t> экспертиза технического состояния водозаборных дамб – 151,1 тыс. рублей.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9440" y="3523802"/>
            <a:ext cx="44401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Подпрограмма  «Укрепление правопорядка, профилактика правонарушений, экстремистских, террористических проявлений, усилению борьбы с преступностью, противодействию коррупции»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5620017" y="4689520"/>
            <a:ext cx="2400300" cy="4826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1,4 тыс. рублей</a:t>
            </a:r>
            <a:endParaRPr lang="ru-RU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5581202" y="5352067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1200" dirty="0" smtClean="0"/>
              <a:t> изготовление методических материалов (листовок) направленных на профилактику правонарушений</a:t>
            </a:r>
            <a:endParaRPr lang="ru-RU" sz="1200" dirty="0"/>
          </a:p>
        </p:txBody>
      </p:sp>
      <p:graphicFrame>
        <p:nvGraphicFramePr>
          <p:cNvPr id="14" name="Диаграмма 13"/>
          <p:cNvGraphicFramePr/>
          <p:nvPr/>
        </p:nvGraphicFramePr>
        <p:xfrm>
          <a:off x="6207617" y="1918952"/>
          <a:ext cx="4262907" cy="1580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2" y="609600"/>
            <a:ext cx="8598907" cy="497983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anchor="ctr">
            <a:normAutofit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+mn-lt"/>
              </a:rPr>
              <a:t>«Поддержка малого и среднего предпринимательства»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51754" y="1184856"/>
            <a:ext cx="8598907" cy="1803043"/>
          </a:xfrm>
        </p:spPr>
        <p:txBody>
          <a:bodyPr anchor="t"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На реализацию мероприятий муниципальной программы Медведовского сельского поселения Тимашевского района  «Поддержка малого и среднего предпринимательства» на 2015 </a:t>
            </a:r>
            <a:r>
              <a:rPr lang="ru-RU" dirty="0" smtClean="0">
                <a:solidFill>
                  <a:schemeClr val="tx1"/>
                </a:solidFill>
              </a:rPr>
              <a:t>год предусмотрено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5834130" y="2871991"/>
          <a:ext cx="4863921" cy="1893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Горизонтальный свиток 4"/>
          <p:cNvSpPr/>
          <p:nvPr/>
        </p:nvSpPr>
        <p:spPr>
          <a:xfrm>
            <a:off x="5813202" y="1959198"/>
            <a:ext cx="2400300" cy="4826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120, 0 тыс. рублей</a:t>
            </a:r>
            <a:endParaRPr lang="ru-RU" sz="16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05307" y="2614412"/>
            <a:ext cx="4997003" cy="227956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Основной объём средств будет направлен на предоставление субсидий субъектам малого и среднего предпринимательства на ранней стадии их развития на приобретение основных фондов и нематериальных активов.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476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2" y="609600"/>
            <a:ext cx="8598907" cy="433589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anchor="ctr">
            <a:normAutofit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+mn-lt"/>
              </a:rPr>
              <a:t>«Управление муниципальным имуществом»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512" y="1094705"/>
            <a:ext cx="8598907" cy="1065399"/>
          </a:xfrm>
        </p:spPr>
        <p:txBody>
          <a:bodyPr anchor="t"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На реализацию мероприятий муниципальной программы Медведовского сельского поселения Тимашевского района  «Управление муниципальным имуществом» на 2015 </a:t>
            </a:r>
            <a:r>
              <a:rPr lang="ru-RU" dirty="0" smtClean="0">
                <a:solidFill>
                  <a:schemeClr val="tx1"/>
                </a:solidFill>
              </a:rPr>
              <a:t>год предусмотрено</a:t>
            </a: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7778840" y="1880316"/>
          <a:ext cx="4567707" cy="2337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Горизонтальный свиток 4"/>
          <p:cNvSpPr/>
          <p:nvPr/>
        </p:nvSpPr>
        <p:spPr>
          <a:xfrm>
            <a:off x="4035917" y="1778894"/>
            <a:ext cx="2400300" cy="482600"/>
          </a:xfrm>
          <a:prstGeom prst="horizontalScroll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467,9 тыс. рублей</a:t>
            </a:r>
            <a:endParaRPr lang="ru-RU" sz="1600" dirty="0"/>
          </a:p>
        </p:txBody>
      </p:sp>
      <p:graphicFrame>
        <p:nvGraphicFramePr>
          <p:cNvPr id="11" name="Схема 10"/>
          <p:cNvGraphicFramePr/>
          <p:nvPr/>
        </p:nvGraphicFramePr>
        <p:xfrm>
          <a:off x="881487" y="2440640"/>
          <a:ext cx="7704429" cy="3588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96803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2" y="609600"/>
            <a:ext cx="8598907" cy="410817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anchor="ctr">
            <a:normAutofit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+mn-lt"/>
              </a:rPr>
              <a:t>«Развитие дорожного хозяйства»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512" y="1041323"/>
            <a:ext cx="8598907" cy="1105529"/>
          </a:xfrm>
        </p:spPr>
        <p:txBody>
          <a:bodyPr anchor="t"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На реализацию мероприятий муниципальной программы Медведовского сельского поселения Тимашевского района  «Развитие дорожного хозяйства» на 2015 </a:t>
            </a:r>
            <a:r>
              <a:rPr lang="ru-RU" dirty="0" smtClean="0">
                <a:solidFill>
                  <a:schemeClr val="tx1"/>
                </a:solidFill>
              </a:rPr>
              <a:t>год предусмотрено</a:t>
            </a:r>
          </a:p>
          <a:p>
            <a:endParaRPr lang="ru-RU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6983894" y="1288213"/>
          <a:ext cx="4169489" cy="2263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Горизонтальный свиток 4"/>
          <p:cNvSpPr/>
          <p:nvPr/>
        </p:nvSpPr>
        <p:spPr>
          <a:xfrm>
            <a:off x="3810630" y="1725886"/>
            <a:ext cx="2400300" cy="482600"/>
          </a:xfrm>
          <a:prstGeom prst="horizontalScroll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4206,9 тыс. рублей</a:t>
            </a:r>
            <a:endParaRPr lang="ru-RU" sz="1600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1064589" y="2349685"/>
          <a:ext cx="6899965" cy="41703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2989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391" y="583843"/>
            <a:ext cx="8598907" cy="489583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anchor="ctr">
            <a:normAutofit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+mn-lt"/>
              </a:rPr>
              <a:t>«Развитие коммунальной инфраструктуры»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63513" y="1142113"/>
            <a:ext cx="8598907" cy="4314423"/>
          </a:xfrm>
        </p:spPr>
        <p:txBody>
          <a:bodyPr anchor="t"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На реализацию мероприятий муниципальной программы Медведовского сельского поселения Тимашевского района  «Развитие коммунальной инфраструктуры» на 2015 </a:t>
            </a:r>
            <a:r>
              <a:rPr lang="ru-RU" dirty="0" smtClean="0">
                <a:solidFill>
                  <a:schemeClr val="tx1"/>
                </a:solidFill>
              </a:rPr>
              <a:t>год предусмотрено</a:t>
            </a:r>
          </a:p>
          <a:p>
            <a:endParaRPr lang="ru-RU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8057320" y="1566182"/>
          <a:ext cx="4479235" cy="1972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Горизонтальный свиток 4"/>
          <p:cNvSpPr/>
          <p:nvPr/>
        </p:nvSpPr>
        <p:spPr>
          <a:xfrm>
            <a:off x="3527294" y="2009222"/>
            <a:ext cx="2400300" cy="482600"/>
          </a:xfrm>
          <a:prstGeom prst="horizontalScroll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2870,4 тыс. рублей</a:t>
            </a:r>
            <a:endParaRPr lang="ru-RU" sz="1600" dirty="0"/>
          </a:p>
        </p:txBody>
      </p:sp>
      <p:graphicFrame>
        <p:nvGraphicFramePr>
          <p:cNvPr id="10" name="Схема 9"/>
          <p:cNvGraphicFramePr/>
          <p:nvPr/>
        </p:nvGraphicFramePr>
        <p:xfrm>
          <a:off x="1066085" y="2588654"/>
          <a:ext cx="8128000" cy="3348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80130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Прямоугольник 2"/>
          <p:cNvSpPr>
            <a:spLocks noGrp="1" noChangeArrowheads="1"/>
          </p:cNvSpPr>
          <p:nvPr>
            <p:ph type="title"/>
          </p:nvPr>
        </p:nvSpPr>
        <p:spPr>
          <a:xfrm>
            <a:off x="476519" y="283336"/>
            <a:ext cx="8809150" cy="1081826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pPr algn="ctr">
              <a:spcBef>
                <a:spcPts val="1"/>
              </a:spcBef>
            </a:pP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показатели 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уточненного прогноза социально-экономического развития 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2015 год и плановый период до 2017 года  </a:t>
            </a:r>
            <a:r>
              <a:rPr lang="ru-RU" sz="2400" b="1" dirty="0" smtClean="0">
                <a:solidFill>
                  <a:srgbClr val="002060"/>
                </a:solidFill>
              </a:rPr>
              <a:t/>
            </a:r>
            <a:br>
              <a:rPr lang="ru-RU" sz="2400" b="1" dirty="0" smtClean="0">
                <a:solidFill>
                  <a:srgbClr val="002060"/>
                </a:solidFill>
              </a:rPr>
            </a:br>
            <a:endParaRPr lang="ru-RU" sz="2400" b="0" i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28036" y="1725769"/>
          <a:ext cx="8718997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4196"/>
                <a:gridCol w="769955"/>
                <a:gridCol w="733031"/>
                <a:gridCol w="949864"/>
                <a:gridCol w="949864"/>
                <a:gridCol w="949864"/>
                <a:gridCol w="949864"/>
                <a:gridCol w="949864"/>
                <a:gridCol w="842495"/>
              </a:tblGrid>
              <a:tr h="70279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НАИМЕНОВАНИЕ ПОКАЗАТЕЛЕЙ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Times New Roman"/>
                        </a:rPr>
                        <a:t>2012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Times New Roman"/>
                        </a:rPr>
                        <a:t>2013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Times New Roman"/>
                        </a:rPr>
                        <a:t>2014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Times New Roman"/>
                        </a:rPr>
                        <a:t>2015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Times New Roman"/>
                        </a:rPr>
                        <a:t>2016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Times New Roman"/>
                        </a:rPr>
                        <a:t>2017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Times New Roman"/>
                        </a:rPr>
                        <a:t>2015 г.     </a:t>
                      </a:r>
                      <a:r>
                        <a:rPr lang="ru-RU" sz="1200" b="1" i="0" u="none" strike="noStrike" dirty="0" smtClean="0">
                          <a:latin typeface="Times New Roman"/>
                        </a:rPr>
                        <a:t>        в %  </a:t>
                      </a:r>
                      <a:r>
                        <a:rPr lang="ru-RU" sz="1200" b="1" i="0" u="none" strike="noStrike" dirty="0">
                          <a:latin typeface="Times New Roman"/>
                        </a:rPr>
                        <a:t>к </a:t>
                      </a:r>
                      <a:r>
                        <a:rPr lang="ru-RU" sz="1200" b="1" i="0" u="none" strike="noStrike" dirty="0" smtClean="0">
                          <a:latin typeface="Times New Roman"/>
                        </a:rPr>
                        <a:t>2013 </a:t>
                      </a:r>
                      <a:r>
                        <a:rPr lang="ru-RU" sz="1200" b="1" i="0" u="none" strike="noStrike" dirty="0">
                          <a:latin typeface="Times New Roman"/>
                        </a:rPr>
                        <a:t>г.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Times New Roman"/>
                        </a:rPr>
                        <a:t>2017г.    </a:t>
                      </a:r>
                      <a:r>
                        <a:rPr lang="ru-RU" sz="1200" b="1" i="0" u="none" strike="noStrike" dirty="0" smtClean="0">
                          <a:latin typeface="Times New Roman"/>
                        </a:rPr>
                        <a:t>       в </a:t>
                      </a:r>
                      <a:r>
                        <a:rPr lang="ru-RU" sz="1200" b="1" i="0" u="none" strike="noStrike" dirty="0">
                          <a:latin typeface="Times New Roman"/>
                        </a:rPr>
                        <a:t>% </a:t>
                      </a:r>
                      <a:r>
                        <a:rPr lang="ru-RU" sz="1200" b="1" i="0" u="none" strike="noStrike" dirty="0" smtClean="0">
                          <a:latin typeface="Times New Roman"/>
                        </a:rPr>
                        <a:t> к    </a:t>
                      </a:r>
                      <a:r>
                        <a:rPr lang="ru-RU" sz="1200" b="1" i="0" u="none" strike="noStrike" dirty="0">
                          <a:latin typeface="Times New Roman"/>
                        </a:rPr>
                        <a:t>2013 г.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66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Times New Roman"/>
                        </a:rPr>
                        <a:t>оценка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Times New Roman"/>
                        </a:rPr>
                        <a:t>оценка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Times New Roman"/>
                        </a:rPr>
                        <a:t>прогноз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097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Промышленная деятельность  </a:t>
                      </a:r>
                      <a:b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(объем отгруженной продукции)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718,7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678,2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762,1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817,7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838,1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862,4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120,6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127,2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665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Оборот розничной торговли, млн.руб.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481,8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515,5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540,3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590,2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631,5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676,3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114,5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131,2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097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Прибыль прибыльных  предприятий, </a:t>
                      </a:r>
                      <a:b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млн.руб.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22,93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77,02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75,54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78,9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81,3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83,81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102,4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108,8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394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Фонд заработной платы (ФОТ), млн.руб.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489,8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514,8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542,1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571,3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602,7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632,5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111,0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latin typeface="Times New Roman"/>
                        </a:rPr>
                        <a:t>122,9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50568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764" y="569844"/>
            <a:ext cx="8598907" cy="397566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anchor="ctr">
            <a:normAutofit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+mn-lt"/>
              </a:rPr>
              <a:t>«Социально - экономическое и территориальное развитие»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512" y="1067827"/>
            <a:ext cx="8598907" cy="1569356"/>
          </a:xfrm>
        </p:spPr>
        <p:txBody>
          <a:bodyPr anchor="t"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На реализацию мероприятий муниципальной программы Медведовского сельского поселения Тимашевского района  «Социально - экономическое и территориальное развитие» на 2015 </a:t>
            </a:r>
            <a:r>
              <a:rPr lang="ru-RU" dirty="0" smtClean="0">
                <a:solidFill>
                  <a:schemeClr val="tx1"/>
                </a:solidFill>
              </a:rPr>
              <a:t>год предусмотрено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7053329" y="1281121"/>
          <a:ext cx="5138671" cy="19221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Горизонтальный свиток 5"/>
          <p:cNvSpPr/>
          <p:nvPr/>
        </p:nvSpPr>
        <p:spPr>
          <a:xfrm>
            <a:off x="3527294" y="2009222"/>
            <a:ext cx="2400300" cy="482600"/>
          </a:xfrm>
          <a:prstGeom prst="horizontalScroll">
            <a:avLst/>
          </a:prstGeom>
          <a:gradFill flip="none" rotWithShape="1">
            <a:gsLst>
              <a:gs pos="0">
                <a:schemeClr val="accent4">
                  <a:lumMod val="75000"/>
                  <a:shade val="30000"/>
                  <a:satMod val="115000"/>
                </a:schemeClr>
              </a:gs>
              <a:gs pos="50000">
                <a:schemeClr val="accent4">
                  <a:lumMod val="75000"/>
                  <a:shade val="67500"/>
                  <a:satMod val="115000"/>
                </a:schemeClr>
              </a:gs>
              <a:gs pos="100000">
                <a:schemeClr val="accent4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6878,1 тыс. рублей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728870" y="3074504"/>
            <a:ext cx="4810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Подпрограммы  «Развитие общественной инфраструктуры»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060175" y="4015408"/>
            <a:ext cx="3087756" cy="1046921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75000"/>
                  <a:shade val="30000"/>
                  <a:satMod val="115000"/>
                </a:schemeClr>
              </a:gs>
              <a:gs pos="50000">
                <a:schemeClr val="accent4">
                  <a:lumMod val="75000"/>
                  <a:shade val="67500"/>
                  <a:satMod val="115000"/>
                </a:schemeClr>
              </a:gs>
              <a:gs pos="100000">
                <a:schemeClr val="accent4">
                  <a:lumMod val="75000"/>
                  <a:shade val="100000"/>
                  <a:satMod val="115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3360,6 тыс. рублей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834886" y="5181600"/>
            <a:ext cx="34323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 строительство спортивного комплекса по адресу : ул. Профессиональная, 65 «г»</a:t>
            </a:r>
            <a:endParaRPr lang="ru-RU" dirty="0"/>
          </a:p>
        </p:txBody>
      </p:sp>
      <p:pic>
        <p:nvPicPr>
          <p:cNvPr id="10" name="Рисунок 9" descr="big_4499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04522" y="3432311"/>
            <a:ext cx="5141844" cy="3240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0938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2" y="609600"/>
            <a:ext cx="8598907" cy="369194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anchor="ctr">
            <a:normAutofit fontScale="90000"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+mn-lt"/>
              </a:rPr>
              <a:t>«Социально - экономическое и территориальное развитие»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512" y="2021983"/>
            <a:ext cx="8598907" cy="4314423"/>
          </a:xfrm>
          <a:solidFill>
            <a:schemeClr val="accent2">
              <a:lumMod val="40000"/>
              <a:lumOff val="60000"/>
            </a:schemeClr>
          </a:solidFill>
        </p:spPr>
        <p:txBody>
          <a:bodyPr anchor="t">
            <a:normAutofit lnSpcReduction="10000"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</a:rPr>
              <a:t>уборка </a:t>
            </a:r>
            <a:r>
              <a:rPr lang="ru-RU" dirty="0">
                <a:solidFill>
                  <a:schemeClr val="tx1"/>
                </a:solidFill>
              </a:rPr>
              <a:t>кладбищ – 422,4 тыс. рублей,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dirty="0">
                <a:solidFill>
                  <a:schemeClr val="tx1"/>
                </a:solidFill>
              </a:rPr>
              <a:t>содержание и обслуживание детских игровых площадок- 147,1 тыс. рублей,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dirty="0">
                <a:solidFill>
                  <a:schemeClr val="tx1"/>
                </a:solidFill>
              </a:rPr>
              <a:t>устройство площадки подъезда с асфальтобетонным покрытием к зданию администрации – 154,1 тыс. рублей,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dirty="0">
                <a:solidFill>
                  <a:schemeClr val="tx1"/>
                </a:solidFill>
              </a:rPr>
              <a:t>озеленение территории поселения – 41,6 тыс. рублей,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dirty="0">
                <a:solidFill>
                  <a:schemeClr val="tx1"/>
                </a:solidFill>
              </a:rPr>
              <a:t>удаление деревьев-угроз  – 311,4 тыс. рублей,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dirty="0">
                <a:solidFill>
                  <a:schemeClr val="tx1"/>
                </a:solidFill>
              </a:rPr>
              <a:t>текущий ремонт памятников – 318,5 тыс. рублей,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dirty="0">
                <a:solidFill>
                  <a:schemeClr val="tx1"/>
                </a:solidFill>
              </a:rPr>
              <a:t>сбор и вывоз твердых бытовых отходов – 664,5 тыс. рублей,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dirty="0">
                <a:solidFill>
                  <a:schemeClr val="tx1"/>
                </a:solidFill>
              </a:rPr>
              <a:t>выкашивание сорной растительности – 135,1 тыс. рублей,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dirty="0">
                <a:solidFill>
                  <a:schemeClr val="tx1"/>
                </a:solidFill>
              </a:rPr>
              <a:t>коммунальные расходы по уличному освещению – 971,1 тыс. </a:t>
            </a:r>
            <a:r>
              <a:rPr lang="ru-RU" dirty="0" smtClean="0">
                <a:solidFill>
                  <a:schemeClr val="tx1"/>
                </a:solidFill>
              </a:rPr>
              <a:t>рублей,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</a:rPr>
              <a:t>техническое обслуживание линий уличного освещения на территории поселения – 351,7 тыс. рублей.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519365" y="1117662"/>
            <a:ext cx="3087756" cy="788412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75000"/>
                  <a:shade val="30000"/>
                  <a:satMod val="115000"/>
                </a:schemeClr>
              </a:gs>
              <a:gs pos="50000">
                <a:schemeClr val="accent4">
                  <a:lumMod val="75000"/>
                  <a:shade val="67500"/>
                  <a:satMod val="115000"/>
                </a:schemeClr>
              </a:gs>
              <a:gs pos="100000">
                <a:schemeClr val="accent4">
                  <a:lumMod val="75000"/>
                  <a:shade val="100000"/>
                  <a:satMod val="115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3517,5 тыс. рублей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02276" y="1210614"/>
            <a:ext cx="3966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Подпрограмма  «Благоустройство и озеленение»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032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2" y="609600"/>
            <a:ext cx="8598907" cy="1309352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anchor="ctr">
            <a:normAutofit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+mn-lt"/>
              </a:rPr>
              <a:t>«Развитие архивного дела»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512" y="2021984"/>
            <a:ext cx="8598907" cy="1079026"/>
          </a:xfrm>
        </p:spPr>
        <p:txBody>
          <a:bodyPr anchor="t"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На реализацию мероприятий муниципальной программы Медведовского сельского поселения Тимашевского района  «Развитие архивного дела» на </a:t>
            </a:r>
            <a:r>
              <a:rPr lang="ru-RU" dirty="0" smtClean="0">
                <a:solidFill>
                  <a:schemeClr val="tx1"/>
                </a:solidFill>
              </a:rPr>
              <a:t>2015 год предусмотрено</a:t>
            </a:r>
          </a:p>
          <a:p>
            <a:endParaRPr lang="ru-RU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8062173" y="1764407"/>
          <a:ext cx="3588913" cy="2228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Горизонтальный свиток 4"/>
          <p:cNvSpPr/>
          <p:nvPr/>
        </p:nvSpPr>
        <p:spPr>
          <a:xfrm>
            <a:off x="3398506" y="2846348"/>
            <a:ext cx="2400300" cy="482600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 109,3  тыс. рублей</a:t>
            </a:r>
            <a:endParaRPr lang="ru-RU" sz="1600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753072" y="3336563"/>
          <a:ext cx="8128000" cy="27937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67770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2" y="609600"/>
            <a:ext cx="8598907" cy="420710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anchor="ctr">
            <a:normAutofit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+mn-lt"/>
              </a:rPr>
              <a:t>«Информационное обеспечение населения»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512" y="1107583"/>
            <a:ext cx="8598907" cy="1463339"/>
          </a:xfrm>
        </p:spPr>
        <p:txBody>
          <a:bodyPr anchor="t"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На реализацию мероприятий муниципальной программы Медведовского сельского поселения Тимашевского района  «Информационное обеспечение населения» на 2015 </a:t>
            </a:r>
            <a:r>
              <a:rPr lang="ru-RU" dirty="0" smtClean="0">
                <a:solidFill>
                  <a:schemeClr val="tx1"/>
                </a:solidFill>
              </a:rPr>
              <a:t>год предусмотрено </a:t>
            </a:r>
          </a:p>
          <a:p>
            <a:endParaRPr lang="ru-RU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7313053" y="1893194"/>
          <a:ext cx="3977426" cy="1918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Горизонтальный свиток 4"/>
          <p:cNvSpPr/>
          <p:nvPr/>
        </p:nvSpPr>
        <p:spPr>
          <a:xfrm>
            <a:off x="3346992" y="2228162"/>
            <a:ext cx="2400300" cy="482600"/>
          </a:xfrm>
          <a:prstGeom prst="horizontalScroll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374,9 тыс. рублей</a:t>
            </a:r>
            <a:endParaRPr lang="ru-RU" sz="1600" dirty="0"/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1635618" y="3062746"/>
            <a:ext cx="6387921" cy="2543577"/>
          </a:xfrm>
          <a:prstGeom prst="wedgeRoundRectCallou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размещение в средствах массовой информации нормативно-правовых актов, объявлений, информации о социально-экономическом и культурном развитии поселения, о развитии его общественной инфраструктуры и иной официальной информации.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801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2" y="609600"/>
            <a:ext cx="8598907" cy="397565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anchor="ctr">
            <a:normAutofit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+mn-lt"/>
              </a:rPr>
              <a:t>«Обеспечение деятельности органов местного самоуправления»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51007" y="1067826"/>
            <a:ext cx="8598907" cy="1503095"/>
          </a:xfrm>
        </p:spPr>
        <p:txBody>
          <a:bodyPr anchor="t"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На реализацию мероприятий муниципальной программы Медведовского сельского поселения Тимашевского района  «Обеспечение деятельности органов местного самоуправления» на </a:t>
            </a:r>
            <a:r>
              <a:rPr lang="ru-RU" dirty="0" smtClean="0">
                <a:solidFill>
                  <a:schemeClr val="tx1"/>
                </a:solidFill>
              </a:rPr>
              <a:t>2015 год предусмотрено</a:t>
            </a:r>
          </a:p>
          <a:p>
            <a:pPr marL="342900" indent="-342900"/>
            <a:endParaRPr lang="ru-RU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7805530" y="1623812"/>
          <a:ext cx="4874371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Горизонтальный свиток 4"/>
          <p:cNvSpPr/>
          <p:nvPr/>
        </p:nvSpPr>
        <p:spPr>
          <a:xfrm>
            <a:off x="4009601" y="2002876"/>
            <a:ext cx="2400300" cy="482600"/>
          </a:xfrm>
          <a:prstGeom prst="horizontalScroll">
            <a:avLst/>
          </a:prstGeom>
          <a:gradFill flip="none" rotWithShape="1">
            <a:gsLst>
              <a:gs pos="0">
                <a:srgbClr val="FFCC99">
                  <a:shade val="30000"/>
                  <a:satMod val="115000"/>
                </a:srgbClr>
              </a:gs>
              <a:gs pos="50000">
                <a:srgbClr val="FFCC99">
                  <a:shade val="67500"/>
                  <a:satMod val="115000"/>
                </a:srgbClr>
              </a:gs>
              <a:gs pos="100000">
                <a:srgbClr val="FFCC99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3824,0  тыс.  рублей</a:t>
            </a:r>
            <a:endParaRPr lang="ru-RU" sz="1600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1634435" y="2544417"/>
          <a:ext cx="7244522" cy="40220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56693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2" y="609600"/>
            <a:ext cx="8598907" cy="369194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anchor="ctr">
            <a:normAutofit fontScale="90000"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+mn-lt"/>
              </a:rPr>
              <a:t>Непрограммные расходы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3270" y="1107584"/>
            <a:ext cx="8598907" cy="798490"/>
          </a:xfrm>
        </p:spPr>
        <p:txBody>
          <a:bodyPr anchor="t">
            <a:normAutofit fontScale="925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Распределение   на 2015 год  бюджетных ассигнований по непрограммным  направлениям деятельности предусматривается в общей сумме 10499,6 тыс. рублей или 26,5 %  от  общего  объёма  расходов  местного бюджета.  </a:t>
            </a: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731947" y="1893194"/>
          <a:ext cx="8772659" cy="529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4892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2" y="609600"/>
            <a:ext cx="8598907" cy="356315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anchor="ctr">
            <a:normAutofit fontScale="90000"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+mn-lt"/>
              </a:rPr>
              <a:t>Непрограммные расходы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64633" y="1081826"/>
            <a:ext cx="9651344" cy="5460642"/>
          </a:xfrm>
        </p:spPr>
        <p:txBody>
          <a:bodyPr anchor="t">
            <a:noAutofit/>
          </a:bodyPr>
          <a:lstStyle/>
          <a:p>
            <a:r>
              <a:rPr lang="ru-RU" sz="1400" dirty="0" smtClean="0">
                <a:solidFill>
                  <a:schemeClr val="tx1"/>
                </a:solidFill>
              </a:rPr>
              <a:t>На обеспечение деятельности Совета Медведовского сельского поселения Тимашевского района предусмотрены средства на 2015 год  в сумме  2,4 тыс. рублей.</a:t>
            </a:r>
          </a:p>
          <a:p>
            <a:r>
              <a:rPr lang="ru-RU" sz="1400" dirty="0" smtClean="0">
                <a:solidFill>
                  <a:schemeClr val="tx1"/>
                </a:solidFill>
              </a:rPr>
              <a:t>На передачу межбюджетных трансфертов на реализацию полномочий поселения по осуществлению внешнего муниципального финансового контроля предусмотрены средства на 2015 год  в сумме  120,3 тыс. рублей.</a:t>
            </a:r>
          </a:p>
          <a:p>
            <a:r>
              <a:rPr lang="ru-RU" sz="1400" dirty="0" smtClean="0">
                <a:solidFill>
                  <a:schemeClr val="tx1"/>
                </a:solidFill>
              </a:rPr>
              <a:t>На </a:t>
            </a:r>
            <a:r>
              <a:rPr lang="ru-RU" sz="1400" dirty="0">
                <a:solidFill>
                  <a:schemeClr val="tx1"/>
                </a:solidFill>
              </a:rPr>
              <a:t>обеспечение деятельности главы Медведовского сельского поселения Тимашевского района предусмотрены средства на 2015 год  в сумме  1116,3 тыс. рублей.</a:t>
            </a:r>
          </a:p>
          <a:p>
            <a:r>
              <a:rPr lang="ru-RU" sz="1400" dirty="0">
                <a:solidFill>
                  <a:schemeClr val="tx1"/>
                </a:solidFill>
              </a:rPr>
              <a:t>На обеспечение деятельности администрации Медведовского сельского поселения Тимашевского района предусмотрены средства на 2015 год  в сумме  8245,0 тыс. рублей. </a:t>
            </a:r>
          </a:p>
          <a:p>
            <a:r>
              <a:rPr lang="ru-RU" sz="1400" dirty="0">
                <a:solidFill>
                  <a:schemeClr val="tx1"/>
                </a:solidFill>
              </a:rPr>
              <a:t>В расходах администрации Медведовского сельского поселения Тимашевского района как главного распорядителя средств местного бюджета учтены </a:t>
            </a:r>
            <a:r>
              <a:rPr lang="ru-RU" sz="1400" dirty="0" smtClean="0">
                <a:solidFill>
                  <a:schemeClr val="tx1"/>
                </a:solidFill>
              </a:rPr>
              <a:t>расходы</a:t>
            </a:r>
            <a:endParaRPr lang="ru-RU" sz="14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solidFill>
                  <a:schemeClr val="tx1"/>
                </a:solidFill>
              </a:rPr>
              <a:t>- </a:t>
            </a:r>
            <a:r>
              <a:rPr lang="ru-RU" sz="1400" dirty="0">
                <a:solidFill>
                  <a:schemeClr val="tx1"/>
                </a:solidFill>
              </a:rPr>
              <a:t>на переданные отдельные государственные полномочия по образованию и организации деятельности административных комиссий на 2015 год –  7,6 тыс. </a:t>
            </a:r>
            <a:r>
              <a:rPr lang="ru-RU" sz="1400" dirty="0" smtClean="0">
                <a:solidFill>
                  <a:schemeClr val="tx1"/>
                </a:solidFill>
              </a:rPr>
              <a:t>рублей.</a:t>
            </a:r>
          </a:p>
          <a:p>
            <a:r>
              <a:rPr lang="ru-RU" sz="1400" dirty="0" smtClean="0">
                <a:solidFill>
                  <a:schemeClr val="tx1"/>
                </a:solidFill>
              </a:rPr>
              <a:t>Расходы резервного фонда администрации Медведовского сельского поселения Тимашевского района на 2015 год в объёме 25,0 тыс. рублей.</a:t>
            </a:r>
          </a:p>
          <a:p>
            <a:r>
              <a:rPr lang="ru-RU" sz="1400" dirty="0" smtClean="0">
                <a:solidFill>
                  <a:schemeClr val="tx1"/>
                </a:solidFill>
              </a:rPr>
              <a:t>Субвенций на осуществление переданных полномочий Российской Федерации по ведению первичного воинского учета на территориях, где отсутствуют военные комиссариаты (за счет средств федерального бюджета), на 2015 год запланировано 727,2 тыс. рублей. </a:t>
            </a:r>
          </a:p>
          <a:p>
            <a:r>
              <a:rPr lang="ru-RU" sz="1400" dirty="0" smtClean="0">
                <a:solidFill>
                  <a:schemeClr val="tx1"/>
                </a:solidFill>
              </a:rPr>
              <a:t>Расходы на реализацию решения Совета Медведовского сельского поселения Тимашевского района №262 от 29 августа 2013 года "Об утверждении положения о дополнительном материальном обеспечении  за выслугу лет лицам, замещавшим муниципальные должности на постоянной основе и должности муниципальной службы в администрации Медведовского сельского поселения Тимашевского района",  на 2015 год запланировано 263,4 тыс. рублей.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571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460" y="1532586"/>
            <a:ext cx="7768959" cy="1893194"/>
          </a:xfrm>
        </p:spPr>
        <p:txBody>
          <a:bodyPr/>
          <a:lstStyle/>
          <a:p>
            <a:pPr algn="ctr"/>
            <a:r>
              <a:rPr lang="ru-RU" sz="2800" dirty="0" smtClean="0">
                <a:latin typeface="+mn-lt"/>
              </a:rPr>
              <a:t>Финансово-экономический отдел администрации Медведовского сельского поселения Тимашевского района</a:t>
            </a:r>
            <a:endParaRPr lang="ru-RU" sz="2800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460" y="5679583"/>
            <a:ext cx="7768959" cy="64394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1600" dirty="0" smtClean="0"/>
              <a:t>с</a:t>
            </a:r>
            <a:r>
              <a:rPr lang="ru-RU" sz="1600" dirty="0" smtClean="0"/>
              <a:t>т. Медведовская ул. Ленина, д. 54 </a:t>
            </a:r>
          </a:p>
          <a:p>
            <a:pPr algn="ctr"/>
            <a:r>
              <a:rPr lang="ru-RU" sz="1600" dirty="0" smtClean="0"/>
              <a:t>т</a:t>
            </a:r>
            <a:r>
              <a:rPr lang="ru-RU" sz="1600" dirty="0" smtClean="0"/>
              <a:t>ел. 8(86130)71899</a:t>
            </a:r>
            <a:endParaRPr lang="ru-RU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Прямоугольник 2"/>
          <p:cNvSpPr>
            <a:spLocks noGrp="1" noChangeArrowheads="1"/>
          </p:cNvSpPr>
          <p:nvPr>
            <p:ph type="title"/>
          </p:nvPr>
        </p:nvSpPr>
        <p:spPr>
          <a:xfrm>
            <a:off x="257577" y="218941"/>
            <a:ext cx="9672034" cy="1287887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рогноз социально- экономического развития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Медведовского сельского поселения Тимашевского района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2015-2017 годы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139" name="Прямоугольник 3"/>
          <p:cNvSpPr>
            <a:spLocks noGrp="1" noChangeArrowheads="1"/>
          </p:cNvSpPr>
          <p:nvPr>
            <p:ph idx="1"/>
          </p:nvPr>
        </p:nvSpPr>
        <p:spPr>
          <a:xfrm>
            <a:off x="167425" y="1571223"/>
            <a:ext cx="9839460" cy="504851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ts val="1700"/>
              </a:lnSpc>
              <a:buNone/>
            </a:pPr>
            <a:r>
              <a:rPr lang="ru-RU" sz="6800" dirty="0" smtClean="0">
                <a:solidFill>
                  <a:srgbClr val="002060"/>
                </a:solidFill>
              </a:rPr>
              <a:t>Разработка прогноза социально-экономического развития Медведовского сельского поселения Тимашевского района на 2015 год и параметров прогноза до 2017 года осуществлялась в целях реализации постановления главы администрации (губернатора) Краснодарского края от 25 июля 2011 года № 796 «О порядке разработки прогноза и индикативного плана социально-экономического развития Краснодарского края на 2015-2017 годы», в целях реализации Закона Краснодарского края от 10 июля 2001 года № 384-КЗ "О прогнозировании, индикативном планировании и программах социально-экономического развития Краснодарского края.</a:t>
            </a:r>
          </a:p>
          <a:p>
            <a:pPr marL="0" indent="0" algn="just">
              <a:lnSpc>
                <a:spcPts val="1700"/>
              </a:lnSpc>
              <a:buNone/>
            </a:pPr>
            <a:r>
              <a:rPr lang="ru-RU" sz="6800" dirty="0" smtClean="0">
                <a:solidFill>
                  <a:srgbClr val="002060"/>
                </a:solidFill>
              </a:rPr>
              <a:t>Отгружено товаров собственного производства и оказано услуг промышленного характера в 2013 году на  сумму 678,2 млн. рублей, в 2014 г. данный показатель увеличился на 12,3% и составил 762,1 млн. руб.</a:t>
            </a:r>
            <a:r>
              <a:rPr lang="ru-RU" sz="6800" b="1" dirty="0" smtClean="0">
                <a:solidFill>
                  <a:srgbClr val="002060"/>
                </a:solidFill>
              </a:rPr>
              <a:t>, </a:t>
            </a:r>
            <a:r>
              <a:rPr lang="ru-RU" sz="6800" dirty="0" smtClean="0">
                <a:solidFill>
                  <a:srgbClr val="002060"/>
                </a:solidFill>
              </a:rPr>
              <a:t>в 2015 году планируется увеличение  до 817,7 млн. рублей, что выше уровня 2013 года  на 20,6%.</a:t>
            </a:r>
          </a:p>
          <a:p>
            <a:pPr marL="0" indent="0" algn="just">
              <a:lnSpc>
                <a:spcPts val="1700"/>
              </a:lnSpc>
              <a:buNone/>
            </a:pPr>
            <a:r>
              <a:rPr lang="ru-RU" sz="6800" dirty="0" smtClean="0">
                <a:solidFill>
                  <a:srgbClr val="002060"/>
                </a:solidFill>
              </a:rPr>
              <a:t>Планируемые темпы роста отраслей материального производства закономерно послужат причиной дальнейшего развития потребительского рынка.</a:t>
            </a:r>
          </a:p>
          <a:p>
            <a:pPr marL="0" indent="0" algn="just">
              <a:lnSpc>
                <a:spcPts val="1700"/>
              </a:lnSpc>
              <a:buNone/>
            </a:pPr>
            <a:r>
              <a:rPr lang="ru-RU" sz="6800" dirty="0" smtClean="0">
                <a:solidFill>
                  <a:srgbClr val="002060"/>
                </a:solidFill>
              </a:rPr>
              <a:t>Динамичное развитие по прогнозным расчетам на 2015 год отмечается во всех основных направлениях деятельности потребительской сферы.</a:t>
            </a:r>
          </a:p>
          <a:p>
            <a:pPr marL="0" indent="0" algn="just">
              <a:lnSpc>
                <a:spcPts val="1700"/>
              </a:lnSpc>
              <a:buNone/>
            </a:pPr>
            <a:r>
              <a:rPr lang="ru-RU" sz="6800" dirty="0" smtClean="0">
                <a:solidFill>
                  <a:srgbClr val="002060"/>
                </a:solidFill>
              </a:rPr>
              <a:t>С учетом достигнутого уровня и предполагаемых темпов повышения реальных денежных доходов населения, предусмотрен рост оборота </a:t>
            </a:r>
            <a:r>
              <a:rPr lang="ru-RU" sz="6800" b="1" dirty="0" smtClean="0">
                <a:solidFill>
                  <a:srgbClr val="002060"/>
                </a:solidFill>
              </a:rPr>
              <a:t>розничной торговли</a:t>
            </a:r>
            <a:r>
              <a:rPr lang="ru-RU" sz="6800" b="1" i="1" dirty="0" smtClean="0">
                <a:solidFill>
                  <a:srgbClr val="002060"/>
                </a:solidFill>
              </a:rPr>
              <a:t> </a:t>
            </a:r>
            <a:r>
              <a:rPr lang="ru-RU" sz="6800" dirty="0" smtClean="0">
                <a:solidFill>
                  <a:srgbClr val="002060"/>
                </a:solidFill>
              </a:rPr>
              <a:t>предприятий всех форм собственности к уровню 2013 года на 14,5%, и его объем превысит 590,0 млн. руб.</a:t>
            </a:r>
          </a:p>
          <a:p>
            <a:pPr marL="0" indent="0" algn="just">
              <a:lnSpc>
                <a:spcPts val="1700"/>
              </a:lnSpc>
              <a:buNone/>
            </a:pPr>
            <a:r>
              <a:rPr lang="ru-RU" sz="6800" dirty="0" smtClean="0">
                <a:solidFill>
                  <a:srgbClr val="002060"/>
                </a:solidFill>
              </a:rPr>
              <a:t>Согласно прогнозным расчетам, в 2014 году численность занятых в экономике</a:t>
            </a:r>
            <a:r>
              <a:rPr lang="ru-RU" sz="6800" b="1" dirty="0" smtClean="0">
                <a:solidFill>
                  <a:srgbClr val="002060"/>
                </a:solidFill>
              </a:rPr>
              <a:t> </a:t>
            </a:r>
            <a:r>
              <a:rPr lang="ru-RU" sz="6800" dirty="0" smtClean="0">
                <a:solidFill>
                  <a:srgbClr val="002060"/>
                </a:solidFill>
              </a:rPr>
              <a:t>составит 3,0 тысячи человек при сохраняющемся превышении предложения рабочей силы над спросом. </a:t>
            </a:r>
          </a:p>
          <a:p>
            <a:pPr marL="342900" indent="-342900" algn="l" defTabSz="457200"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/>
              <a:buChar char=""/>
            </a:pPr>
            <a:endParaRPr lang="ru-RU" sz="4000" b="0" i="0" dirty="0">
              <a:solidFill>
                <a:schemeClr val="tx1">
                  <a:lumMod val="75000"/>
                </a:schemeClr>
              </a:solidFill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7692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96214" y="1275008"/>
            <a:ext cx="8980205" cy="5582992"/>
          </a:xfrm>
        </p:spPr>
        <p:txBody>
          <a:bodyPr>
            <a:noAutofit/>
          </a:bodyPr>
          <a:lstStyle/>
          <a:p>
            <a:pPr algn="just"/>
            <a:r>
              <a:rPr lang="ru-RU" sz="1700" dirty="0" smtClean="0">
                <a:solidFill>
                  <a:srgbClr val="002060"/>
                </a:solidFill>
              </a:rPr>
              <a:t>Основные направления бюджетной и налоговой политики Медведовского сельского поселения Тимашевского района на 2015 год подготовлены в рамках составления проекта местного бюджета на очередной финансовый год в соответствии со статьей 184.2 Бюджетного кодекса Российской Федерации.</a:t>
            </a:r>
          </a:p>
          <a:p>
            <a:pPr algn="just"/>
            <a:r>
              <a:rPr lang="ru-RU" sz="1700" dirty="0" smtClean="0">
                <a:solidFill>
                  <a:srgbClr val="002060"/>
                </a:solidFill>
              </a:rPr>
              <a:t>Основные направления разработаны в соответствии с требованиями Бюджетного кодекса Российской Федерации, решением Совета Медведовского сельского поселения Тимашевского района от 18 сентября 2012 года № 221  «Об утверждении Положения о бюджетном процессе в Медведовском сельском поселении Тимашевского района» с учётом приоритетов, сформулированных в Бюджетном послании Президента Российской Федерации В.В. Путина             "О бюджетной политике в 2015-2017 годах". </a:t>
            </a:r>
          </a:p>
          <a:p>
            <a:pPr algn="just"/>
            <a:r>
              <a:rPr lang="ru-RU" sz="1700" dirty="0" smtClean="0">
                <a:solidFill>
                  <a:srgbClr val="002060"/>
                </a:solidFill>
              </a:rPr>
              <a:t>Основные направления определяют цели и задачи бюджетной и налоговой политики на 2015 год и будут способствовать стабильному социально-экономическому развитию Медведовского сельского поселения Тимашевского района и повышению уровня жизни населения.</a:t>
            </a:r>
          </a:p>
          <a:p>
            <a:pPr algn="just"/>
            <a:r>
              <a:rPr lang="ru-RU" sz="1700" dirty="0" smtClean="0">
                <a:solidFill>
                  <a:srgbClr val="002060"/>
                </a:solidFill>
              </a:rPr>
              <a:t>Бюджетная и налоговая политика направлена на рациональное и эффективное использование бюджетных ресурсов Медведовского сельского поселения Тимашевского района, на совершенствование налогообложения и управления финансовыми ресурсами.</a:t>
            </a:r>
          </a:p>
          <a:p>
            <a:pPr algn="just"/>
            <a:endParaRPr lang="ru-RU" sz="1600" dirty="0" smtClean="0">
              <a:solidFill>
                <a:srgbClr val="002060"/>
              </a:solidFill>
            </a:endParaRPr>
          </a:p>
          <a:p>
            <a:pPr algn="just"/>
            <a:endParaRPr lang="ru-RU" sz="17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0762" y="180304"/>
            <a:ext cx="8825658" cy="1159099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+mn-lt"/>
              </a:rPr>
              <a:t>Основные направления бюджетной и налоговой политики Медведовского сельского поселения Тимашевского района на 2015 год</a:t>
            </a:r>
            <a:endParaRPr lang="ru-RU" sz="2000" b="1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7101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8035" y="206062"/>
            <a:ext cx="8748386" cy="1287887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pPr algn="ctr">
              <a:spcBef>
                <a:spcPts val="1"/>
              </a:spcBef>
            </a:pP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Основные итоги исполнения бюджета Медведовского сельского поселения Тимашевского района в 2013 году и за 9 месяцев 2014 года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3600" b="0" i="0" dirty="0">
              <a:solidFill>
                <a:schemeClr val="accent2">
                  <a:lumMod val="50000"/>
                </a:schemeClr>
              </a:solidFill>
              <a:latin typeface="Trebuchet MS"/>
              <a:ea typeface="+mj-ea"/>
              <a:cs typeface="+mj-cs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86367" y="1493949"/>
            <a:ext cx="8890054" cy="4779232"/>
          </a:xfrm>
        </p:spPr>
        <p:txBody>
          <a:bodyPr>
            <a:normAutofit/>
          </a:bodyPr>
          <a:lstStyle/>
          <a:p>
            <a:pPr algn="just"/>
            <a:r>
              <a:rPr lang="ru-RU" sz="1700" dirty="0" smtClean="0">
                <a:solidFill>
                  <a:srgbClr val="002060"/>
                </a:solidFill>
              </a:rPr>
              <a:t>Бюджет поселения входит в консолидированный бюджет муниципального образования Тимашевский район. </a:t>
            </a:r>
          </a:p>
          <a:p>
            <a:pPr algn="just"/>
            <a:r>
              <a:rPr lang="ru-RU" sz="1700" dirty="0" smtClean="0">
                <a:solidFill>
                  <a:srgbClr val="002060"/>
                </a:solidFill>
              </a:rPr>
              <a:t>По итогам 2013 года в бюджет Медведовского сельского поселения поступило налоговых и неналоговых доходов с учётом безвозмездных поступлений в сумме 42447,9 тыс. рублей. </a:t>
            </a:r>
          </a:p>
          <a:p>
            <a:pPr algn="just"/>
            <a:r>
              <a:rPr lang="ru-RU" sz="1700" dirty="0" smtClean="0">
                <a:solidFill>
                  <a:srgbClr val="002060"/>
                </a:solidFill>
              </a:rPr>
              <a:t>В результате комплекса мероприятий, направленных на увеличение наполняемости доходной части местного бюджета мобилизовано налоговых и неналоговых доходов в сумме 37084,2 тыс. рублей Бюджетное назначение выполнено на 103,9%, рост </a:t>
            </a:r>
            <a:r>
              <a:rPr lang="ru-RU" dirty="0" smtClean="0">
                <a:solidFill>
                  <a:srgbClr val="002060"/>
                </a:solidFill>
              </a:rPr>
              <a:t>поступлений</a:t>
            </a:r>
            <a:r>
              <a:rPr lang="ru-RU" sz="1700" dirty="0" smtClean="0">
                <a:solidFill>
                  <a:srgbClr val="002060"/>
                </a:solidFill>
              </a:rPr>
              <a:t> к уровню 2012 года составил 119,4%. На увеличение доходов местного бюджета и снижение недоимки повлияла кропотливая и слаженная работа администрации Медведовского сельского поселения, эффективное управление муниципальной собственностью Медведовского </a:t>
            </a:r>
            <a:r>
              <a:rPr lang="ru-RU" sz="1700" dirty="0">
                <a:solidFill>
                  <a:srgbClr val="002060"/>
                </a:solidFill>
              </a:rPr>
              <a:t>сельского поселения.</a:t>
            </a:r>
          </a:p>
          <a:p>
            <a:endParaRPr lang="ru-RU" sz="17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9365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77511" y="0"/>
            <a:ext cx="8598907" cy="1056068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Проект  бюджета по налоговым и неналоговым доходам на 2015 год </a:t>
            </a:r>
            <a:endParaRPr lang="ru-RU" sz="3200" dirty="0">
              <a:solidFill>
                <a:srgbClr val="002060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43839626"/>
              </p:ext>
            </p:extLst>
          </p:nvPr>
        </p:nvGraphicFramePr>
        <p:xfrm>
          <a:off x="677862" y="2243239"/>
          <a:ext cx="8479017" cy="4411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8616"/>
                <a:gridCol w="1092268"/>
                <a:gridCol w="1028765"/>
                <a:gridCol w="1168473"/>
                <a:gridCol w="980895"/>
              </a:tblGrid>
              <a:tr h="77153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Наименование видов доходов</a:t>
                      </a:r>
                      <a:endParaRPr lang="ru-RU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Уточнённое бюджетное назначение на</a:t>
                      </a:r>
                    </a:p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2014 год</a:t>
                      </a:r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Ожидаемое исполнение</a:t>
                      </a:r>
                    </a:p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2014 года</a:t>
                      </a:r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Проект бюджета на 2015 год</a:t>
                      </a:r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2015/</a:t>
                      </a:r>
                    </a:p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2014 г. %</a:t>
                      </a:r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92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Налог на доходы физических лиц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13482,0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13482,0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14156,0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105,0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92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Акцизы на нефтепродукты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5329,3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5329,3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4206,9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78,9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92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ЕСХН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1280,0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1325,0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1100,0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85,9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92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Налог на имущество физических лиц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1815,0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2000,0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2000,0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110,2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92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Земельный налог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13430,0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13430,0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14300,0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106,5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92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Доходы от аренды земли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2055,0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2055,0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2063,0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100,4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92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Доходы от аренды имущества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573,0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774,3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500,0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87,3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92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Доходы от продажи земли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528,5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588,0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600,0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113,5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92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Прочие неналоговые поступления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18,0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68,0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3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Прочие поступления от денежных взысканий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(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штрафов) и иных сумм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0,2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20,0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92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ИТОГО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38511,0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39071,6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38925,9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101,0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Заголовок 4"/>
          <p:cNvSpPr txBox="1">
            <a:spLocks/>
          </p:cNvSpPr>
          <p:nvPr/>
        </p:nvSpPr>
        <p:spPr>
          <a:xfrm>
            <a:off x="677510" y="1118414"/>
            <a:ext cx="8598907" cy="1056068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2pPr>
            <a:lvl3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3pPr>
            <a:lvl4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4pPr>
            <a:lvl5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5pPr>
            <a:lvl6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6pPr>
            <a:lvl7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7pPr>
            <a:lvl8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8pPr>
            <a:lvl9pPr eaLnBrk="1" hangingPunct="1"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ru-RU" sz="17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Общая сумма доходов  бюджета Медведовского сельского поселения Тимашевского района без учёта безвозмездных поступлений предусматривается на 2015 год в объёме  38925,9 тыс. рублей, что составляет 101,0% к уточнённому бюджетному назначению на 2014год.</a:t>
            </a:r>
          </a:p>
        </p:txBody>
      </p:sp>
    </p:spTree>
    <p:extLst>
      <p:ext uri="{BB962C8B-B14F-4D97-AF65-F5344CB8AC3E}">
        <p14:creationId xmlns:p14="http://schemas.microsoft.com/office/powerpoint/2010/main" xmlns="" val="927862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Прямоугольник 2"/>
          <p:cNvSpPr>
            <a:spLocks noGrp="1" noChangeArrowheads="1"/>
          </p:cNvSpPr>
          <p:nvPr>
            <p:ph type="title"/>
          </p:nvPr>
        </p:nvSpPr>
        <p:spPr>
          <a:xfrm>
            <a:off x="399245" y="218942"/>
            <a:ext cx="9247031" cy="1223492"/>
          </a:xfrm>
          <a:ln>
            <a:noFill/>
          </a:ln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defTabSz="457200">
              <a:spcBef>
                <a:spcPts val="1"/>
              </a:spcBef>
              <a:buNone/>
            </a:pPr>
            <a:r>
              <a:rPr lang="ru-RU" sz="2400" b="0" i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Структура поступления налоговых и неналоговых поступлений в бюджет Медведовского сельского поселения Тимашевского района в 2015 году</a:t>
            </a:r>
            <a:endParaRPr lang="ru-RU" sz="2400" b="0" i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37292864"/>
              </p:ext>
            </p:extLst>
          </p:nvPr>
        </p:nvGraphicFramePr>
        <p:xfrm>
          <a:off x="-2" y="1545465"/>
          <a:ext cx="10702345" cy="5312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351730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11" y="0"/>
            <a:ext cx="8598907" cy="862885"/>
          </a:xfrm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spcBef>
                <a:spcPts val="1"/>
              </a:spcBef>
            </a:pPr>
            <a:r>
              <a:rPr lang="ru-RU" sz="2200" b="1" dirty="0" smtClean="0">
                <a:solidFill>
                  <a:srgbClr val="002060"/>
                </a:solidFill>
                <a:latin typeface="+mn-lt"/>
              </a:rPr>
              <a:t>Оценка ожидаемого исполнения бюджета Медведовского сельского поселения Тимашевского района на 2014 год.</a:t>
            </a:r>
            <a:endParaRPr lang="ru-RU" sz="3600" b="0" i="0" dirty="0">
              <a:solidFill>
                <a:srgbClr val="002060"/>
              </a:solidFill>
              <a:latin typeface="Trebuchet MS"/>
              <a:ea typeface="+mj-ea"/>
              <a:cs typeface="+mj-cs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67763052"/>
              </p:ext>
            </p:extLst>
          </p:nvPr>
        </p:nvGraphicFramePr>
        <p:xfrm>
          <a:off x="587710" y="1068946"/>
          <a:ext cx="9058566" cy="5280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92543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lesStrategy_FacetGreenTheme_16x9_TP103418064" id="{D87256E1-9872-493E-B720-92FCF51AA491}" vid="{31F67606-90CF-4D61-9B50-ABDC4CD7DD7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6836B0F-2395-43B9-BBEF-90A78CA70F2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1258</TotalTime>
  <Words>3488</Words>
  <Application>Microsoft Office PowerPoint</Application>
  <PresentationFormat>Произвольный</PresentationFormat>
  <Paragraphs>386</Paragraphs>
  <Slides>37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  <vt:variant>
        <vt:lpstr>Произвольные показы</vt:lpstr>
      </vt:variant>
      <vt:variant>
        <vt:i4>1</vt:i4>
      </vt:variant>
    </vt:vector>
  </HeadingPairs>
  <TitlesOfParts>
    <vt:vector size="39" baseType="lpstr">
      <vt:lpstr>Грань</vt:lpstr>
      <vt:lpstr>Бюджет Медведовского сельского поселения Тимашевского района</vt:lpstr>
      <vt:lpstr> Проект бюджета Медведовского сельского поселения Тимашевского района  на 2015 год. </vt:lpstr>
      <vt:lpstr> Основные показатели  уточненного прогноза социально-экономического развития  на 2015 год и плановый период до 2017 года   </vt:lpstr>
      <vt:lpstr> Прогноз социально- экономического развития  Медведовского сельского поселения Тимашевского района  на 2015-2017 годы</vt:lpstr>
      <vt:lpstr>Основные направления бюджетной и налоговой политики Медведовского сельского поселения Тимашевского района на 2015 год</vt:lpstr>
      <vt:lpstr> Основные итоги исполнения бюджета Медведовского сельского поселения Тимашевского района в 2013 году и за 9 месяцев 2014 года </vt:lpstr>
      <vt:lpstr>Проект  бюджета по налоговым и неналоговым доходам на 2015 год </vt:lpstr>
      <vt:lpstr>Структура поступления налоговых и неналоговых поступлений в бюджет Медведовского сельского поселения Тимашевского района в 2015 году</vt:lpstr>
      <vt:lpstr>Оценка ожидаемого исполнения бюджета Медведовского сельского поселения Тимашевского района на 2014 год.</vt:lpstr>
      <vt:lpstr>Структура основных видов доходов на 2015 год.</vt:lpstr>
      <vt:lpstr> Налог на доходы физических лиц </vt:lpstr>
      <vt:lpstr>Акцизы </vt:lpstr>
      <vt:lpstr>Единый сельскохозяйственный налог </vt:lpstr>
      <vt:lpstr>Налог на имущество физических лиц </vt:lpstr>
      <vt:lpstr>Земельный налог</vt:lpstr>
      <vt:lpstr>Арендная плата за землю</vt:lpstr>
      <vt:lpstr>Доходы от сдачи в аренду имущества, находящегося в муниципальной собственности Медведовского сельского поселения Тимашевского района</vt:lpstr>
      <vt:lpstr>Доходы от продажи земли </vt:lpstr>
      <vt:lpstr>Безвозмездные поступления </vt:lpstr>
      <vt:lpstr>Расходная часть бюджета</vt:lpstr>
      <vt:lpstr>Объёмы бюджетных ассигнований в разрезе разделов классификации расходов местного бюджета на 2015 год </vt:lpstr>
      <vt:lpstr> Расходная часть бюджета</vt:lpstr>
      <vt:lpstr>Слайд 23</vt:lpstr>
      <vt:lpstr>«Развитие физической культуры и спорта»</vt:lpstr>
      <vt:lpstr>Слайд 25</vt:lpstr>
      <vt:lpstr>«Поддержка малого и среднего предпринимательства»</vt:lpstr>
      <vt:lpstr>«Управление муниципальным имуществом»</vt:lpstr>
      <vt:lpstr>«Развитие дорожного хозяйства»</vt:lpstr>
      <vt:lpstr>«Развитие коммунальной инфраструктуры»</vt:lpstr>
      <vt:lpstr>«Социально - экономическое и территориальное развитие»</vt:lpstr>
      <vt:lpstr>«Социально - экономическое и территориальное развитие»</vt:lpstr>
      <vt:lpstr>«Развитие архивного дела»</vt:lpstr>
      <vt:lpstr>«Информационное обеспечение населения»</vt:lpstr>
      <vt:lpstr>«Обеспечение деятельности органов местного самоуправления»</vt:lpstr>
      <vt:lpstr>Непрограммные расходы</vt:lpstr>
      <vt:lpstr>Непрограммные расходы</vt:lpstr>
      <vt:lpstr>Финансово-экономический отдел администрации Медведовского сельского поселения Тимашевского района</vt:lpstr>
      <vt:lpstr>Произвольный показ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Adventure Works  Предложение о продажах на &lt;год&gt; год</dc:title>
  <dc:creator>Dmitriy</dc:creator>
  <cp:keywords/>
  <cp:lastModifiedBy>user</cp:lastModifiedBy>
  <cp:revision>135</cp:revision>
  <dcterms:created xsi:type="dcterms:W3CDTF">2014-11-14T11:50:56Z</dcterms:created>
  <dcterms:modified xsi:type="dcterms:W3CDTF">2014-12-10T08:18:38Z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TC034180659991</vt:lpwstr>
  </property>
</Properties>
</file>